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33"/>
  </p:notesMasterIdLst>
  <p:sldIdLst>
    <p:sldId id="262" r:id="rId5"/>
    <p:sldId id="500" r:id="rId6"/>
    <p:sldId id="520" r:id="rId7"/>
    <p:sldId id="747" r:id="rId8"/>
    <p:sldId id="748" r:id="rId9"/>
    <p:sldId id="749" r:id="rId10"/>
    <p:sldId id="750" r:id="rId11"/>
    <p:sldId id="751" r:id="rId12"/>
    <p:sldId id="752" r:id="rId13"/>
    <p:sldId id="753" r:id="rId14"/>
    <p:sldId id="754" r:id="rId15"/>
    <p:sldId id="755" r:id="rId16"/>
    <p:sldId id="756" r:id="rId17"/>
    <p:sldId id="757" r:id="rId18"/>
    <p:sldId id="758" r:id="rId19"/>
    <p:sldId id="759" r:id="rId20"/>
    <p:sldId id="760" r:id="rId21"/>
    <p:sldId id="761" r:id="rId22"/>
    <p:sldId id="763" r:id="rId23"/>
    <p:sldId id="764" r:id="rId24"/>
    <p:sldId id="765" r:id="rId25"/>
    <p:sldId id="766" r:id="rId26"/>
    <p:sldId id="767" r:id="rId27"/>
    <p:sldId id="771" r:id="rId28"/>
    <p:sldId id="768" r:id="rId29"/>
    <p:sldId id="769" r:id="rId30"/>
    <p:sldId id="772" r:id="rId31"/>
    <p:sldId id="770" r:id="rId32"/>
  </p:sldIdLst>
  <p:sldSz cx="9144000" cy="6858000" type="screen4x3"/>
  <p:notesSz cx="6805613" cy="9939338"/>
  <p:custDataLst>
    <p:tags r:id="rId3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120C"/>
    <a:srgbClr val="3C1053"/>
    <a:srgbClr val="3D3935"/>
    <a:srgbClr val="8C85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36" autoAdjust="0"/>
    <p:restoredTop sz="94806"/>
  </p:normalViewPr>
  <p:slideViewPr>
    <p:cSldViewPr snapToGrid="0">
      <p:cViewPr>
        <p:scale>
          <a:sx n="66" d="100"/>
          <a:sy n="66" d="100"/>
        </p:scale>
        <p:origin x="1793" y="15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ags" Target="tags/tag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099" cy="498693"/>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4939" y="0"/>
            <a:ext cx="2949099" cy="498693"/>
          </a:xfrm>
          <a:prstGeom prst="rect">
            <a:avLst/>
          </a:prstGeom>
        </p:spPr>
        <p:txBody>
          <a:bodyPr vert="horz" lIns="91440" tIns="45720" rIns="91440" bIns="45720" rtlCol="0"/>
          <a:lstStyle>
            <a:lvl1pPr algn="r">
              <a:defRPr sz="1200"/>
            </a:lvl1pPr>
          </a:lstStyle>
          <a:p>
            <a:fld id="{6F69E031-7821-4947-9A91-EC03C15F7566}" type="datetimeFigureOut">
              <a:rPr lang="en-AU" smtClean="0"/>
              <a:t>20/09/2024</a:t>
            </a:fld>
            <a:endParaRPr lang="en-AU"/>
          </a:p>
        </p:txBody>
      </p:sp>
      <p:sp>
        <p:nvSpPr>
          <p:cNvPr id="4" name="Slide Image Placeholder 3"/>
          <p:cNvSpPr>
            <a:spLocks noGrp="1" noRot="1" noChangeAspect="1"/>
          </p:cNvSpPr>
          <p:nvPr>
            <p:ph type="sldImg" idx="2"/>
          </p:nvPr>
        </p:nvSpPr>
        <p:spPr>
          <a:xfrm>
            <a:off x="1166813" y="1243013"/>
            <a:ext cx="4471987" cy="33543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0562" y="4783307"/>
            <a:ext cx="5444490" cy="3913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40647"/>
            <a:ext cx="2949099" cy="49869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4939" y="9440647"/>
            <a:ext cx="2949099" cy="498692"/>
          </a:xfrm>
          <a:prstGeom prst="rect">
            <a:avLst/>
          </a:prstGeom>
        </p:spPr>
        <p:txBody>
          <a:bodyPr vert="horz" lIns="91440" tIns="45720" rIns="91440" bIns="45720" rtlCol="0" anchor="b"/>
          <a:lstStyle>
            <a:lvl1pPr algn="r">
              <a:defRPr sz="1200"/>
            </a:lvl1pPr>
          </a:lstStyle>
          <a:p>
            <a:fld id="{4C98A5C1-1CB9-4F08-9AE0-90C38B1EBB91}" type="slidenum">
              <a:rPr lang="en-AU" smtClean="0"/>
              <a:t>‹#›</a:t>
            </a:fld>
            <a:endParaRPr lang="en-AU"/>
          </a:p>
        </p:txBody>
      </p:sp>
    </p:spTree>
    <p:extLst>
      <p:ext uri="{BB962C8B-B14F-4D97-AF65-F5344CB8AC3E}">
        <p14:creationId xmlns:p14="http://schemas.microsoft.com/office/powerpoint/2010/main" val="1452559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48" name="Rectangle 47"/>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 name="Group 4"/>
          <p:cNvGrpSpPr>
            <a:grpSpLocks noChangeAspect="1"/>
          </p:cNvGrpSpPr>
          <p:nvPr userDrawn="1"/>
        </p:nvGrpSpPr>
        <p:grpSpPr bwMode="auto">
          <a:xfrm>
            <a:off x="0" y="-3175"/>
            <a:ext cx="9144227" cy="6861175"/>
            <a:chOff x="5" y="-2"/>
            <a:chExt cx="5750" cy="4322"/>
          </a:xfrm>
        </p:grpSpPr>
        <p:sp>
          <p:nvSpPr>
            <p:cNvPr id="6" name="AutoShape 3"/>
            <p:cNvSpPr>
              <a:spLocks noChangeAspect="1" noChangeArrowheads="1" noTextEdit="1"/>
            </p:cNvSpPr>
            <p:nvPr userDrawn="1"/>
          </p:nvSpPr>
          <p:spPr bwMode="auto">
            <a:xfrm>
              <a:off x="5" y="0"/>
              <a:ext cx="5750" cy="43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 name="Freeform 5"/>
            <p:cNvSpPr>
              <a:spLocks/>
            </p:cNvSpPr>
            <p:nvPr userDrawn="1"/>
          </p:nvSpPr>
          <p:spPr bwMode="auto">
            <a:xfrm>
              <a:off x="5" y="288"/>
              <a:ext cx="2875" cy="1871"/>
            </a:xfrm>
            <a:custGeom>
              <a:avLst/>
              <a:gdLst>
                <a:gd name="T0" fmla="*/ 2875 w 2875"/>
                <a:gd name="T1" fmla="*/ 0 h 1871"/>
                <a:gd name="T2" fmla="*/ 2875 w 2875"/>
                <a:gd name="T3" fmla="*/ 1871 h 1871"/>
                <a:gd name="T4" fmla="*/ 0 w 2875"/>
                <a:gd name="T5" fmla="*/ 1871 h 1871"/>
                <a:gd name="T6" fmla="*/ 0 w 2875"/>
                <a:gd name="T7" fmla="*/ 0 h 1871"/>
                <a:gd name="T8" fmla="*/ 2875 w 2875"/>
                <a:gd name="T9" fmla="*/ 0 h 1871"/>
                <a:gd name="T10" fmla="*/ 2875 w 2875"/>
                <a:gd name="T11" fmla="*/ 0 h 1871"/>
              </a:gdLst>
              <a:ahLst/>
              <a:cxnLst>
                <a:cxn ang="0">
                  <a:pos x="T0" y="T1"/>
                </a:cxn>
                <a:cxn ang="0">
                  <a:pos x="T2" y="T3"/>
                </a:cxn>
                <a:cxn ang="0">
                  <a:pos x="T4" y="T5"/>
                </a:cxn>
                <a:cxn ang="0">
                  <a:pos x="T6" y="T7"/>
                </a:cxn>
                <a:cxn ang="0">
                  <a:pos x="T8" y="T9"/>
                </a:cxn>
                <a:cxn ang="0">
                  <a:pos x="T10" y="T11"/>
                </a:cxn>
              </a:cxnLst>
              <a:rect l="0" t="0" r="r" b="b"/>
              <a:pathLst>
                <a:path w="2875" h="1871">
                  <a:moveTo>
                    <a:pt x="2875" y="0"/>
                  </a:moveTo>
                  <a:lnTo>
                    <a:pt x="2875" y="1871"/>
                  </a:lnTo>
                  <a:lnTo>
                    <a:pt x="0" y="1871"/>
                  </a:lnTo>
                  <a:lnTo>
                    <a:pt x="0" y="0"/>
                  </a:lnTo>
                  <a:lnTo>
                    <a:pt x="2875" y="0"/>
                  </a:lnTo>
                  <a:lnTo>
                    <a:pt x="2875" y="0"/>
                  </a:lnTo>
                  <a:close/>
                </a:path>
              </a:pathLst>
            </a:custGeom>
            <a:solidFill>
              <a:srgbClr val="3D393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6"/>
            <p:cNvSpPr>
              <a:spLocks/>
            </p:cNvSpPr>
            <p:nvPr userDrawn="1"/>
          </p:nvSpPr>
          <p:spPr bwMode="auto">
            <a:xfrm>
              <a:off x="2880" y="2159"/>
              <a:ext cx="2875" cy="2159"/>
            </a:xfrm>
            <a:custGeom>
              <a:avLst/>
              <a:gdLst>
                <a:gd name="T0" fmla="*/ 2875 w 2875"/>
                <a:gd name="T1" fmla="*/ 0 h 2159"/>
                <a:gd name="T2" fmla="*/ 2875 w 2875"/>
                <a:gd name="T3" fmla="*/ 1869 h 2159"/>
                <a:gd name="T4" fmla="*/ 290 w 2875"/>
                <a:gd name="T5" fmla="*/ 1869 h 2159"/>
                <a:gd name="T6" fmla="*/ 0 w 2875"/>
                <a:gd name="T7" fmla="*/ 2159 h 2159"/>
                <a:gd name="T8" fmla="*/ 0 w 2875"/>
                <a:gd name="T9" fmla="*/ 0 h 2159"/>
                <a:gd name="T10" fmla="*/ 2875 w 2875"/>
                <a:gd name="T11" fmla="*/ 0 h 2159"/>
                <a:gd name="T12" fmla="*/ 2875 w 2875"/>
                <a:gd name="T13" fmla="*/ 0 h 2159"/>
              </a:gdLst>
              <a:ahLst/>
              <a:cxnLst>
                <a:cxn ang="0">
                  <a:pos x="T0" y="T1"/>
                </a:cxn>
                <a:cxn ang="0">
                  <a:pos x="T2" y="T3"/>
                </a:cxn>
                <a:cxn ang="0">
                  <a:pos x="T4" y="T5"/>
                </a:cxn>
                <a:cxn ang="0">
                  <a:pos x="T6" y="T7"/>
                </a:cxn>
                <a:cxn ang="0">
                  <a:pos x="T8" y="T9"/>
                </a:cxn>
                <a:cxn ang="0">
                  <a:pos x="T10" y="T11"/>
                </a:cxn>
                <a:cxn ang="0">
                  <a:pos x="T12" y="T13"/>
                </a:cxn>
              </a:cxnLst>
              <a:rect l="0" t="0" r="r" b="b"/>
              <a:pathLst>
                <a:path w="2875" h="2159">
                  <a:moveTo>
                    <a:pt x="2875" y="0"/>
                  </a:moveTo>
                  <a:lnTo>
                    <a:pt x="2875" y="1869"/>
                  </a:lnTo>
                  <a:lnTo>
                    <a:pt x="290" y="1869"/>
                  </a:lnTo>
                  <a:lnTo>
                    <a:pt x="0" y="2159"/>
                  </a:lnTo>
                  <a:lnTo>
                    <a:pt x="0" y="0"/>
                  </a:lnTo>
                  <a:lnTo>
                    <a:pt x="2875" y="0"/>
                  </a:lnTo>
                  <a:lnTo>
                    <a:pt x="2875" y="0"/>
                  </a:lnTo>
                  <a:close/>
                </a:path>
              </a:pathLst>
            </a:custGeom>
            <a:solidFill>
              <a:srgbClr val="F2120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 name="Freeform 7"/>
            <p:cNvSpPr>
              <a:spLocks/>
            </p:cNvSpPr>
            <p:nvPr userDrawn="1"/>
          </p:nvSpPr>
          <p:spPr bwMode="auto">
            <a:xfrm>
              <a:off x="5" y="2159"/>
              <a:ext cx="2875" cy="2155"/>
            </a:xfrm>
            <a:custGeom>
              <a:avLst/>
              <a:gdLst>
                <a:gd name="T0" fmla="*/ 2875 w 2875"/>
                <a:gd name="T1" fmla="*/ 0 h 2155"/>
                <a:gd name="T2" fmla="*/ 2875 w 2875"/>
                <a:gd name="T3" fmla="*/ 2155 h 2155"/>
                <a:gd name="T4" fmla="*/ 0 w 2875"/>
                <a:gd name="T5" fmla="*/ 2155 h 2155"/>
                <a:gd name="T6" fmla="*/ 0 w 2875"/>
                <a:gd name="T7" fmla="*/ 0 h 2155"/>
                <a:gd name="T8" fmla="*/ 2875 w 2875"/>
                <a:gd name="T9" fmla="*/ 0 h 2155"/>
                <a:gd name="T10" fmla="*/ 2875 w 2875"/>
                <a:gd name="T11" fmla="*/ 0 h 2155"/>
              </a:gdLst>
              <a:ahLst/>
              <a:cxnLst>
                <a:cxn ang="0">
                  <a:pos x="T0" y="T1"/>
                </a:cxn>
                <a:cxn ang="0">
                  <a:pos x="T2" y="T3"/>
                </a:cxn>
                <a:cxn ang="0">
                  <a:pos x="T4" y="T5"/>
                </a:cxn>
                <a:cxn ang="0">
                  <a:pos x="T6" y="T7"/>
                </a:cxn>
                <a:cxn ang="0">
                  <a:pos x="T8" y="T9"/>
                </a:cxn>
                <a:cxn ang="0">
                  <a:pos x="T10" y="T11"/>
                </a:cxn>
              </a:cxnLst>
              <a:rect l="0" t="0" r="r" b="b"/>
              <a:pathLst>
                <a:path w="2875" h="2155">
                  <a:moveTo>
                    <a:pt x="2875" y="0"/>
                  </a:moveTo>
                  <a:lnTo>
                    <a:pt x="2875" y="2155"/>
                  </a:lnTo>
                  <a:lnTo>
                    <a:pt x="0" y="2155"/>
                  </a:lnTo>
                  <a:lnTo>
                    <a:pt x="0" y="0"/>
                  </a:lnTo>
                  <a:lnTo>
                    <a:pt x="2875" y="0"/>
                  </a:lnTo>
                  <a:lnTo>
                    <a:pt x="2875" y="0"/>
                  </a:lnTo>
                  <a:close/>
                </a:path>
              </a:pathLst>
            </a:custGeom>
            <a:solidFill>
              <a:srgbClr val="8C857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4" name="Freeform 8"/>
            <p:cNvSpPr>
              <a:spLocks/>
            </p:cNvSpPr>
            <p:nvPr userDrawn="1"/>
          </p:nvSpPr>
          <p:spPr bwMode="auto">
            <a:xfrm>
              <a:off x="2880" y="-2"/>
              <a:ext cx="2875" cy="2161"/>
            </a:xfrm>
            <a:custGeom>
              <a:avLst/>
              <a:gdLst>
                <a:gd name="T0" fmla="*/ 2875 w 2875"/>
                <a:gd name="T1" fmla="*/ 0 h 2161"/>
                <a:gd name="T2" fmla="*/ 2875 w 2875"/>
                <a:gd name="T3" fmla="*/ 2161 h 2161"/>
                <a:gd name="T4" fmla="*/ 0 w 2875"/>
                <a:gd name="T5" fmla="*/ 2161 h 2161"/>
                <a:gd name="T6" fmla="*/ 0 w 2875"/>
                <a:gd name="T7" fmla="*/ 290 h 2161"/>
                <a:gd name="T8" fmla="*/ 290 w 2875"/>
                <a:gd name="T9" fmla="*/ 0 h 2161"/>
                <a:gd name="T10" fmla="*/ 2875 w 2875"/>
                <a:gd name="T11" fmla="*/ 0 h 2161"/>
                <a:gd name="T12" fmla="*/ 2875 w 2875"/>
                <a:gd name="T13" fmla="*/ 0 h 2161"/>
              </a:gdLst>
              <a:ahLst/>
              <a:cxnLst>
                <a:cxn ang="0">
                  <a:pos x="T0" y="T1"/>
                </a:cxn>
                <a:cxn ang="0">
                  <a:pos x="T2" y="T3"/>
                </a:cxn>
                <a:cxn ang="0">
                  <a:pos x="T4" y="T5"/>
                </a:cxn>
                <a:cxn ang="0">
                  <a:pos x="T6" y="T7"/>
                </a:cxn>
                <a:cxn ang="0">
                  <a:pos x="T8" y="T9"/>
                </a:cxn>
                <a:cxn ang="0">
                  <a:pos x="T10" y="T11"/>
                </a:cxn>
                <a:cxn ang="0">
                  <a:pos x="T12" y="T13"/>
                </a:cxn>
              </a:cxnLst>
              <a:rect l="0" t="0" r="r" b="b"/>
              <a:pathLst>
                <a:path w="2875" h="2161">
                  <a:moveTo>
                    <a:pt x="2875" y="0"/>
                  </a:moveTo>
                  <a:lnTo>
                    <a:pt x="2875" y="2161"/>
                  </a:lnTo>
                  <a:lnTo>
                    <a:pt x="0" y="2161"/>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2" name="Title 1"/>
          <p:cNvSpPr>
            <a:spLocks noGrp="1"/>
          </p:cNvSpPr>
          <p:nvPr>
            <p:ph type="ctrTitle" hasCustomPrompt="1"/>
          </p:nvPr>
        </p:nvSpPr>
        <p:spPr>
          <a:xfrm>
            <a:off x="5003513" y="1366463"/>
            <a:ext cx="3770617" cy="1137024"/>
          </a:xfrm>
        </p:spPr>
        <p:txBody>
          <a:bodyPr anchor="b">
            <a:normAutofit/>
          </a:bodyPr>
          <a:lstStyle>
            <a:lvl1pPr algn="l">
              <a:defRPr sz="3860" b="1">
                <a:solidFill>
                  <a:schemeClr val="bg1"/>
                </a:solidFill>
                <a:latin typeface="Arial" panose="020B0604020202020204" pitchFamily="34" charset="0"/>
                <a:cs typeface="Arial" panose="020B0604020202020204" pitchFamily="34" charset="0"/>
              </a:defRPr>
            </a:lvl1pPr>
          </a:lstStyle>
          <a:p>
            <a:r>
              <a:rPr lang="en-US" dirty="0"/>
              <a:t>Heading</a:t>
            </a:r>
          </a:p>
        </p:txBody>
      </p:sp>
      <p:sp>
        <p:nvSpPr>
          <p:cNvPr id="3" name="Subtitle 2"/>
          <p:cNvSpPr>
            <a:spLocks noGrp="1"/>
          </p:cNvSpPr>
          <p:nvPr>
            <p:ph type="subTitle" idx="1" hasCustomPrompt="1"/>
          </p:nvPr>
        </p:nvSpPr>
        <p:spPr>
          <a:xfrm>
            <a:off x="5003513" y="2503487"/>
            <a:ext cx="3770617" cy="599309"/>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p:ph type="body" sz="quarter" idx="10" hasCustomPrompt="1"/>
          </p:nvPr>
        </p:nvSpPr>
        <p:spPr>
          <a:xfrm>
            <a:off x="5003800" y="39449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p:ph type="body" sz="quarter" idx="11" hasCustomPrompt="1"/>
          </p:nvPr>
        </p:nvSpPr>
        <p:spPr>
          <a:xfrm>
            <a:off x="5003800" y="42398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11" name="Picture Placeholder 10"/>
          <p:cNvSpPr>
            <a:spLocks noGrp="1"/>
          </p:cNvSpPr>
          <p:nvPr>
            <p:ph type="pic" sz="quarter" idx="12"/>
          </p:nvPr>
        </p:nvSpPr>
        <p:spPr>
          <a:xfrm>
            <a:off x="0" y="469901"/>
            <a:ext cx="4565649" cy="2952750"/>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sp>
        <p:nvSpPr>
          <p:cNvPr id="13" name="Picture Placeholder 10"/>
          <p:cNvSpPr>
            <a:spLocks noGrp="1"/>
          </p:cNvSpPr>
          <p:nvPr>
            <p:ph type="pic" sz="quarter" idx="13"/>
          </p:nvPr>
        </p:nvSpPr>
        <p:spPr>
          <a:xfrm>
            <a:off x="0" y="3422650"/>
            <a:ext cx="4565649" cy="3435349"/>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49" name="Picture 4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3777774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lain with no logo">
    <p:spTree>
      <p:nvGrpSpPr>
        <p:cNvPr id="1" name=""/>
        <p:cNvGrpSpPr/>
        <p:nvPr/>
      </p:nvGrpSpPr>
      <p:grpSpPr>
        <a:xfrm>
          <a:off x="0" y="0"/>
          <a:ext cx="0" cy="0"/>
          <a:chOff x="0" y="0"/>
          <a:chExt cx="0" cy="0"/>
        </a:xfrm>
      </p:grpSpPr>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Rectangle 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07940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836023-9DC1-0848-98E4-41152BE775A4}"/>
              </a:ext>
            </a:extLst>
          </p:cNvPr>
          <p:cNvSpPr>
            <a:spLocks noGrp="1"/>
          </p:cNvSpPr>
          <p:nvPr>
            <p:ph type="dt" sz="half" idx="10"/>
          </p:nvPr>
        </p:nvSpPr>
        <p:spPr/>
        <p:txBody>
          <a:bodyPr/>
          <a:lstStyle>
            <a:lvl1pPr>
              <a:defRPr/>
            </a:lvl1pPr>
          </a:lstStyle>
          <a:p>
            <a:pPr>
              <a:defRPr/>
            </a:pPr>
            <a:endParaRPr lang="en-US"/>
          </a:p>
        </p:txBody>
      </p:sp>
      <p:sp>
        <p:nvSpPr>
          <p:cNvPr id="5" name="Slide Number Placeholder 4">
            <a:extLst>
              <a:ext uri="{FF2B5EF4-FFF2-40B4-BE49-F238E27FC236}">
                <a16:creationId xmlns:a16="http://schemas.microsoft.com/office/drawing/2014/main" id="{06E13A7D-F62D-5645-896A-F6D2148ED84F}"/>
              </a:ext>
            </a:extLst>
          </p:cNvPr>
          <p:cNvSpPr>
            <a:spLocks noGrp="1"/>
          </p:cNvSpPr>
          <p:nvPr>
            <p:ph type="sldNum" sz="quarter" idx="11"/>
          </p:nvPr>
        </p:nvSpPr>
        <p:spPr/>
        <p:txBody>
          <a:bodyPr/>
          <a:lstStyle>
            <a:lvl1pPr>
              <a:defRPr/>
            </a:lvl1pPr>
          </a:lstStyle>
          <a:p>
            <a:pPr>
              <a:defRPr/>
            </a:pPr>
            <a:fld id="{52BAE153-106A-054D-8D30-6B13A2BC7148}" type="slidenum">
              <a:rPr lang="en-US" altLang="en-US"/>
              <a:pPr>
                <a:defRPr/>
              </a:pPr>
              <a:t>‹#›</a:t>
            </a:fld>
            <a:endParaRPr lang="en-US" altLang="en-US"/>
          </a:p>
        </p:txBody>
      </p:sp>
    </p:spTree>
    <p:extLst>
      <p:ext uri="{BB962C8B-B14F-4D97-AF65-F5344CB8AC3E}">
        <p14:creationId xmlns:p14="http://schemas.microsoft.com/office/powerpoint/2010/main" val="124631104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co-branded">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p:cNvPicPr>
            <a:picLocks noChangeAspect="1"/>
          </p:cNvPicPr>
          <p:nvPr userDrawn="1"/>
        </p:nvPicPr>
        <p:blipFill>
          <a:blip r:embed="rId2"/>
          <a:stretch>
            <a:fillRect/>
          </a:stretch>
        </p:blipFill>
        <p:spPr>
          <a:xfrm>
            <a:off x="0" y="0"/>
            <a:ext cx="9144000" cy="6858000"/>
          </a:xfrm>
          <a:prstGeom prst="rect">
            <a:avLst/>
          </a:prstGeom>
        </p:spPr>
      </p:pic>
      <p:sp>
        <p:nvSpPr>
          <p:cNvPr id="2" name="Title 1"/>
          <p:cNvSpPr>
            <a:spLocks noGrp="1"/>
          </p:cNvSpPr>
          <p:nvPr userDrawn="1">
            <p:ph type="title" hasCustomPrompt="1"/>
          </p:nvPr>
        </p:nvSpPr>
        <p:spPr>
          <a:xfrm>
            <a:off x="873125" y="2658154"/>
            <a:ext cx="3867150" cy="580346"/>
          </a:xfrm>
        </p:spPr>
        <p:txBody>
          <a:bodyPr anchor="b">
            <a:noAutofit/>
          </a:bodyPr>
          <a:lstStyle>
            <a:lvl1pPr>
              <a:defRPr sz="386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7" name="Subtitle 2"/>
          <p:cNvSpPr>
            <a:spLocks noGrp="1"/>
          </p:cNvSpPr>
          <p:nvPr userDrawn="1">
            <p:ph type="subTitle" idx="1" hasCustomPrompt="1"/>
          </p:nvPr>
        </p:nvSpPr>
        <p:spPr>
          <a:xfrm>
            <a:off x="873125" y="3652838"/>
            <a:ext cx="3867150" cy="447675"/>
          </a:xfrm>
        </p:spPr>
        <p:txBody>
          <a:bodyPr anchor="b">
            <a:noAutofit/>
          </a:bodyPr>
          <a:lstStyle>
            <a:lvl1pPr marL="0" indent="0" algn="l">
              <a:buNone/>
              <a:defRPr sz="1863">
                <a:solidFill>
                  <a:srgbClr val="3D3935"/>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userDrawn="1">
            <p:ph type="body" sz="quarter" idx="10" hasCustomPrompt="1"/>
          </p:nvPr>
        </p:nvSpPr>
        <p:spPr>
          <a:xfrm>
            <a:off x="873125" y="5316538"/>
            <a:ext cx="3770313" cy="294882"/>
          </a:xfrm>
        </p:spPr>
        <p:txBody>
          <a:bodyPr>
            <a:normAutofit/>
          </a:bodyPr>
          <a:lstStyle>
            <a:lvl1pPr marL="0" indent="0">
              <a:buNone/>
              <a:defRPr sz="1597" b="1" baseline="0">
                <a:solidFill>
                  <a:srgbClr val="3D3935"/>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userDrawn="1">
            <p:ph type="body" sz="quarter" idx="11" hasCustomPrompt="1"/>
          </p:nvPr>
        </p:nvSpPr>
        <p:spPr>
          <a:xfrm>
            <a:off x="873125" y="5611420"/>
            <a:ext cx="3770313" cy="328773"/>
          </a:xfrm>
        </p:spPr>
        <p:txBody>
          <a:bodyPr>
            <a:normAutofit/>
          </a:bodyPr>
          <a:lstStyle>
            <a:lvl1pPr marL="0" indent="0">
              <a:buNone/>
              <a:defRPr sz="1597" baseline="0">
                <a:solidFill>
                  <a:srgbClr val="3D3935"/>
                </a:solidFill>
                <a:latin typeface="Arial" panose="020B0604020202020204" pitchFamily="34" charset="0"/>
                <a:cs typeface="Arial" panose="020B0604020202020204" pitchFamily="34" charset="0"/>
              </a:defRPr>
            </a:lvl1pPr>
          </a:lstStyle>
          <a:p>
            <a:pPr lvl="0"/>
            <a:r>
              <a:rPr lang="en-AU" dirty="0"/>
              <a:t>Date</a:t>
            </a:r>
          </a:p>
        </p:txBody>
      </p:sp>
      <p:sp>
        <p:nvSpPr>
          <p:cNvPr id="44" name="Picture Placeholder 85"/>
          <p:cNvSpPr>
            <a:spLocks noGrp="1"/>
          </p:cNvSpPr>
          <p:nvPr userDrawn="1">
            <p:ph type="pic" sz="quarter" idx="13" hasCustomPrompt="1"/>
          </p:nvPr>
        </p:nvSpPr>
        <p:spPr>
          <a:xfrm>
            <a:off x="6639194" y="2653276"/>
            <a:ext cx="1766125" cy="502731"/>
          </a:xfrm>
        </p:spPr>
        <p:txBody>
          <a:bodyPr/>
          <a:lstStyle>
            <a:lvl1pPr marL="0" indent="0">
              <a:buNone/>
              <a:defRPr sz="1200">
                <a:solidFill>
                  <a:srgbClr val="3D3935"/>
                </a:solidFill>
                <a:latin typeface="Arial" panose="020B0604020202020204" pitchFamily="34" charset="0"/>
                <a:cs typeface="Arial" panose="020B0604020202020204" pitchFamily="34" charset="0"/>
              </a:defRPr>
            </a:lvl1pPr>
          </a:lstStyle>
          <a:p>
            <a:r>
              <a:rPr lang="en-US" dirty="0"/>
              <a:t>Drag co-branded logo to placeholder or click icon to add</a:t>
            </a:r>
            <a:endParaRPr lang="en-AU" dirty="0"/>
          </a:p>
        </p:txBody>
      </p:sp>
      <p:pic>
        <p:nvPicPr>
          <p:cNvPr id="43" name="Picture 4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560000" y="5760000"/>
            <a:ext cx="1375200" cy="810128"/>
          </a:xfrm>
          <a:prstGeom prst="rect">
            <a:avLst/>
          </a:prstGeom>
        </p:spPr>
      </p:pic>
    </p:spTree>
    <p:extLst>
      <p:ext uri="{BB962C8B-B14F-4D97-AF65-F5344CB8AC3E}">
        <p14:creationId xmlns:p14="http://schemas.microsoft.com/office/powerpoint/2010/main" val="3178878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44" name="Rectangle 4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AutoShape 3"/>
          <p:cNvSpPr>
            <a:spLocks noChangeAspect="1" noChangeArrowheads="1" noTextEdit="1"/>
          </p:cNvSpPr>
          <p:nvPr userDrawn="1"/>
        </p:nvSpPr>
        <p:spPr bwMode="auto">
          <a:xfrm>
            <a:off x="0" y="0"/>
            <a:ext cx="9144227"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6" name="Freeform 5"/>
          <p:cNvSpPr>
            <a:spLocks/>
          </p:cNvSpPr>
          <p:nvPr userDrawn="1"/>
        </p:nvSpPr>
        <p:spPr bwMode="auto">
          <a:xfrm>
            <a:off x="0" y="457200"/>
            <a:ext cx="4572114" cy="6388100"/>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8C857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7" name="Freeform 6"/>
          <p:cNvSpPr>
            <a:spLocks/>
          </p:cNvSpPr>
          <p:nvPr userDrawn="1"/>
        </p:nvSpPr>
        <p:spPr bwMode="auto">
          <a:xfrm>
            <a:off x="4572114" y="-3175"/>
            <a:ext cx="4572114" cy="6858000"/>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1" name="Title 1"/>
          <p:cNvSpPr>
            <a:spLocks noGrp="1"/>
          </p:cNvSpPr>
          <p:nvPr userDrawn="1">
            <p:ph type="title" hasCustomPrompt="1"/>
          </p:nvPr>
        </p:nvSpPr>
        <p:spPr>
          <a:xfrm>
            <a:off x="5038725" y="2848654"/>
            <a:ext cx="3867150" cy="580346"/>
          </a:xfrm>
        </p:spPr>
        <p:txBody>
          <a:bodyPr anchor="b">
            <a:noAutofit/>
          </a:bodyPr>
          <a:lstStyle>
            <a:lvl1pPr>
              <a:defRPr sz="3860" b="1">
                <a:solidFill>
                  <a:schemeClr val="bg1"/>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2" name="Subtitle 2"/>
          <p:cNvSpPr>
            <a:spLocks noGrp="1"/>
          </p:cNvSpPr>
          <p:nvPr userDrawn="1">
            <p:ph type="subTitle" idx="1" hasCustomPrompt="1"/>
          </p:nvPr>
        </p:nvSpPr>
        <p:spPr>
          <a:xfrm>
            <a:off x="5038725" y="3652838"/>
            <a:ext cx="3867150" cy="447675"/>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3" name="Text Placeholder 7"/>
          <p:cNvSpPr>
            <a:spLocks noGrp="1"/>
          </p:cNvSpPr>
          <p:nvPr userDrawn="1">
            <p:ph type="body" sz="quarter" idx="10" hasCustomPrompt="1"/>
          </p:nvPr>
        </p:nvSpPr>
        <p:spPr>
          <a:xfrm>
            <a:off x="5038725" y="53165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84" name="Text Placeholder 7"/>
          <p:cNvSpPr>
            <a:spLocks noGrp="1"/>
          </p:cNvSpPr>
          <p:nvPr userDrawn="1">
            <p:ph type="body" sz="quarter" idx="11" hasCustomPrompt="1"/>
          </p:nvPr>
        </p:nvSpPr>
        <p:spPr>
          <a:xfrm>
            <a:off x="5038725" y="56114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86" name="Picture Placeholder 85"/>
          <p:cNvSpPr>
            <a:spLocks noGrp="1"/>
          </p:cNvSpPr>
          <p:nvPr userDrawn="1">
            <p:ph type="pic" sz="quarter" idx="12"/>
          </p:nvPr>
        </p:nvSpPr>
        <p:spPr>
          <a:xfrm>
            <a:off x="0" y="457200"/>
            <a:ext cx="4572000" cy="6388100"/>
          </a:xfrm>
        </p:spPr>
        <p:txBody>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85" name="Picture 8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577701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607327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16" name="Freeform 5"/>
          <p:cNvSpPr>
            <a:spLocks/>
          </p:cNvSpPr>
          <p:nvPr userDrawn="1"/>
        </p:nvSpPr>
        <p:spPr bwMode="auto">
          <a:xfrm>
            <a:off x="0" y="457201"/>
            <a:ext cx="4572232" cy="6388107"/>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F2120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7" name="Freeform 6"/>
          <p:cNvSpPr>
            <a:spLocks/>
          </p:cNvSpPr>
          <p:nvPr userDrawn="1"/>
        </p:nvSpPr>
        <p:spPr bwMode="auto">
          <a:xfrm>
            <a:off x="4572232" y="-3174"/>
            <a:ext cx="4572232" cy="6858007"/>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5" name="AutoShape 3"/>
          <p:cNvSpPr>
            <a:spLocks noChangeAspect="1" noChangeArrowheads="1" noTextEdit="1"/>
          </p:cNvSpPr>
          <p:nvPr userDrawn="1"/>
        </p:nvSpPr>
        <p:spPr bwMode="auto">
          <a:xfrm>
            <a:off x="0" y="1"/>
            <a:ext cx="9144464" cy="685800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Title 1"/>
          <p:cNvSpPr>
            <a:spLocks noGrp="1"/>
          </p:cNvSpPr>
          <p:nvPr userDrawn="1">
            <p:ph type="title" hasCustomPrompt="1"/>
          </p:nvPr>
        </p:nvSpPr>
        <p:spPr>
          <a:xfrm>
            <a:off x="4804755" y="1054317"/>
            <a:ext cx="4247805" cy="4749367"/>
          </a:xfrm>
        </p:spPr>
        <p:txBody>
          <a:bodyPr lIns="0" tIns="0" rIns="0" bIns="0" anchor="ctr" anchorCtr="0">
            <a:noAutofit/>
          </a:bodyPr>
          <a:lstStyle>
            <a:lvl1pPr>
              <a:defRPr sz="37857" spc="-150">
                <a:solidFill>
                  <a:schemeClr val="bg1"/>
                </a:solidFill>
                <a:latin typeface="Arial" panose="020B0604020202020204" pitchFamily="34" charset="0"/>
                <a:cs typeface="Arial" panose="020B0604020202020204" pitchFamily="34" charset="0"/>
              </a:defRPr>
            </a:lvl1pPr>
          </a:lstStyle>
          <a:p>
            <a:r>
              <a:rPr lang="en-US" dirty="0"/>
              <a:t>1</a:t>
            </a:r>
            <a:endParaRPr lang="en-AU" dirty="0"/>
          </a:p>
        </p:txBody>
      </p:sp>
      <p:sp>
        <p:nvSpPr>
          <p:cNvPr id="47" name="Text Placeholder 46"/>
          <p:cNvSpPr>
            <a:spLocks noGrp="1"/>
          </p:cNvSpPr>
          <p:nvPr userDrawn="1">
            <p:ph type="body" sz="quarter" idx="10" hasCustomPrompt="1"/>
          </p:nvPr>
        </p:nvSpPr>
        <p:spPr>
          <a:xfrm>
            <a:off x="374420" y="3246827"/>
            <a:ext cx="3092450" cy="357995"/>
          </a:xfrm>
        </p:spPr>
        <p:txBody>
          <a:bodyPr>
            <a:normAutofit/>
          </a:bodyPr>
          <a:lstStyle>
            <a:lvl1pPr marL="0" indent="0">
              <a:buNone/>
              <a:defRPr sz="1997">
                <a:solidFill>
                  <a:schemeClr val="bg1"/>
                </a:solidFill>
                <a:latin typeface="Arial" panose="020B0604020202020204" pitchFamily="34" charset="0"/>
                <a:cs typeface="Arial" panose="020B0604020202020204" pitchFamily="34" charset="0"/>
              </a:defRPr>
            </a:lvl1pPr>
          </a:lstStyle>
          <a:p>
            <a:pPr lvl="0"/>
            <a:r>
              <a:rPr lang="en-AU" dirty="0"/>
              <a:t>Section title</a:t>
            </a:r>
          </a:p>
        </p:txBody>
      </p:sp>
      <p:pic>
        <p:nvPicPr>
          <p:cNvPr id="4" name="Picture 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263114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47" name="Object 46" hidden="1"/>
          <p:cNvGraphicFramePr>
            <a:graphicFrameLocks noChangeAspect="1"/>
          </p:cNvGraphicFramePr>
          <p:nvPr userDrawn="1">
            <p:custDataLst>
              <p:tags r:id="rId1"/>
            </p:custDataLst>
            <p:extLst>
              <p:ext uri="{D42A27DB-BD31-4B8C-83A1-F6EECF244321}">
                <p14:modId xmlns:p14="http://schemas.microsoft.com/office/powerpoint/2010/main" val="291715332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47" name="Object 46"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userDrawn="1">
            <p:ph type="title" hasCustomPrompt="1"/>
          </p:nvPr>
        </p:nvSpPr>
        <p:spPr>
          <a:xfrm>
            <a:off x="440871" y="958872"/>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50" name="Text Placeholder 49"/>
          <p:cNvSpPr>
            <a:spLocks noGrp="1"/>
          </p:cNvSpPr>
          <p:nvPr userDrawn="1">
            <p:ph type="body" sz="quarter" idx="15" hasCustomPrompt="1"/>
          </p:nvPr>
        </p:nvSpPr>
        <p:spPr>
          <a:xfrm>
            <a:off x="440871" y="1666876"/>
            <a:ext cx="8284029" cy="4069443"/>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52" name="Text Placeholder 51"/>
          <p:cNvSpPr>
            <a:spLocks noGrp="1"/>
          </p:cNvSpPr>
          <p:nvPr userDrawn="1">
            <p:ph type="body" sz="quarter" idx="16" hasCustomPrompt="1"/>
          </p:nvPr>
        </p:nvSpPr>
        <p:spPr>
          <a:xfrm>
            <a:off x="440871" y="-8733"/>
            <a:ext cx="4343399" cy="462758"/>
          </a:xfrm>
        </p:spPr>
        <p:txBody>
          <a:bodyPr anchor="ctr">
            <a:normAutofit/>
          </a:bodyPr>
          <a:lstStyle>
            <a:lvl1pPr marL="0" indent="0">
              <a:buNone/>
              <a:defRPr sz="1500" b="1">
                <a:solidFill>
                  <a:srgbClr val="3D3935"/>
                </a:solidFill>
                <a:latin typeface="Arial" panose="020B0604020202020204" pitchFamily="34" charset="0"/>
                <a:cs typeface="Arial" panose="020B0604020202020204" pitchFamily="34" charset="0"/>
              </a:defRPr>
            </a:lvl1pPr>
          </a:lstStyle>
          <a:p>
            <a:pPr lvl="0"/>
            <a:r>
              <a:rPr lang="en-AU" dirty="0"/>
              <a:t>Section heading</a:t>
            </a:r>
          </a:p>
        </p:txBody>
      </p:sp>
      <p:sp>
        <p:nvSpPr>
          <p:cNvPr id="8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
        <p:nvSpPr>
          <p:cNvPr id="8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Tree>
    <p:extLst>
      <p:ext uri="{BB962C8B-B14F-4D97-AF65-F5344CB8AC3E}">
        <p14:creationId xmlns:p14="http://schemas.microsoft.com/office/powerpoint/2010/main" val="271879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titles and Content">
    <p:spTree>
      <p:nvGrpSpPr>
        <p:cNvPr id="1" name=""/>
        <p:cNvGrpSpPr/>
        <p:nvPr/>
      </p:nvGrpSpPr>
      <p:grpSpPr>
        <a:xfrm>
          <a:off x="0" y="0"/>
          <a:ext cx="0" cy="0"/>
          <a:chOff x="0" y="0"/>
          <a:chExt cx="0" cy="0"/>
        </a:xfrm>
      </p:grpSpPr>
      <p:sp>
        <p:nvSpPr>
          <p:cNvPr id="41" name="Title 1"/>
          <p:cNvSpPr>
            <a:spLocks noGrp="1"/>
          </p:cNvSpPr>
          <p:nvPr>
            <p:ph type="title" hasCustomPrompt="1"/>
          </p:nvPr>
        </p:nvSpPr>
        <p:spPr>
          <a:xfrm>
            <a:off x="440871" y="770735"/>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2" name="Text Placeholder 45"/>
          <p:cNvSpPr>
            <a:spLocks noGrp="1"/>
          </p:cNvSpPr>
          <p:nvPr>
            <p:ph type="body" sz="quarter" idx="13" hasCustomPrompt="1"/>
          </p:nvPr>
        </p:nvSpPr>
        <p:spPr>
          <a:xfrm>
            <a:off x="440871" y="1339935"/>
            <a:ext cx="6734398" cy="507831"/>
          </a:xfrm>
        </p:spPr>
        <p:txBody>
          <a:bodyPr anchor="ctr">
            <a:spAutoFit/>
          </a:bodyPr>
          <a:lstStyle>
            <a:lvl1pPr marL="0" indent="0">
              <a:lnSpc>
                <a:spcPct val="100000"/>
              </a:lnSpc>
              <a:buNone/>
              <a:defRPr sz="2700">
                <a:solidFill>
                  <a:srgbClr val="3D3935"/>
                </a:solidFill>
                <a:latin typeface="Arial" panose="020B0604020202020204" pitchFamily="34" charset="0"/>
                <a:cs typeface="Arial" panose="020B0604020202020204" pitchFamily="34" charset="0"/>
              </a:defRPr>
            </a:lvl1pPr>
          </a:lstStyle>
          <a:p>
            <a:pPr lvl="0"/>
            <a:r>
              <a:rPr lang="en-AU" dirty="0"/>
              <a:t>Sub Title</a:t>
            </a:r>
          </a:p>
        </p:txBody>
      </p:sp>
      <p:sp>
        <p:nvSpPr>
          <p:cNvPr id="43" name="Text Placeholder 47"/>
          <p:cNvSpPr>
            <a:spLocks noGrp="1"/>
          </p:cNvSpPr>
          <p:nvPr>
            <p:ph type="body" sz="quarter" idx="14" hasCustomPrompt="1"/>
          </p:nvPr>
        </p:nvSpPr>
        <p:spPr>
          <a:xfrm>
            <a:off x="440872" y="2275570"/>
            <a:ext cx="8284028" cy="359681"/>
          </a:xfrm>
        </p:spPr>
        <p:txBody>
          <a:bodyPr anchor="ctr">
            <a:noAutofit/>
          </a:bodyPr>
          <a:lstStyle>
            <a:lvl1pPr marL="0" indent="0">
              <a:lnSpc>
                <a:spcPct val="100000"/>
              </a:lnSpc>
              <a:buNone/>
              <a:defRPr sz="2000" b="1" baseline="0">
                <a:solidFill>
                  <a:srgbClr val="3D3935"/>
                </a:solidFill>
                <a:latin typeface="Arial" panose="020B0604020202020204" pitchFamily="34" charset="0"/>
                <a:cs typeface="Arial" panose="020B0604020202020204" pitchFamily="34" charset="0"/>
              </a:defRPr>
            </a:lvl1pPr>
          </a:lstStyle>
          <a:p>
            <a:pPr lvl="0"/>
            <a:r>
              <a:rPr lang="en-AU" dirty="0"/>
              <a:t>Sub heading</a:t>
            </a:r>
          </a:p>
        </p:txBody>
      </p:sp>
      <p:sp>
        <p:nvSpPr>
          <p:cNvPr id="83" name="Text Placeholder 49"/>
          <p:cNvSpPr>
            <a:spLocks noGrp="1"/>
          </p:cNvSpPr>
          <p:nvPr>
            <p:ph type="body" sz="quarter" idx="15" hasCustomPrompt="1"/>
          </p:nvPr>
        </p:nvSpPr>
        <p:spPr>
          <a:xfrm>
            <a:off x="440871" y="2640809"/>
            <a:ext cx="8284029" cy="3095510"/>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84"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5"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208934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47701" y="1626054"/>
            <a:ext cx="3867150" cy="4271941"/>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46613" y="1651000"/>
            <a:ext cx="3887788" cy="4246995"/>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7" name="Title 1"/>
          <p:cNvSpPr>
            <a:spLocks noGrp="1"/>
          </p:cNvSpPr>
          <p:nvPr>
            <p:ph type="title" hasCustomPrompt="1"/>
          </p:nvPr>
        </p:nvSpPr>
        <p:spPr>
          <a:xfrm>
            <a:off x="440871" y="793049"/>
            <a:ext cx="6734398" cy="493981"/>
          </a:xfrm>
        </p:spPr>
        <p:txBody>
          <a:bodyPr>
            <a:sp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8"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9"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289585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3888" y="1864188"/>
            <a:ext cx="7886700" cy="4070577"/>
          </a:xfrm>
        </p:spPr>
        <p:txBody>
          <a:bodyPr vert="eaVert"/>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Title 1"/>
          <p:cNvSpPr>
            <a:spLocks noGrp="1"/>
          </p:cNvSpPr>
          <p:nvPr>
            <p:ph type="title" hasCustomPrompt="1"/>
          </p:nvPr>
        </p:nvSpPr>
        <p:spPr>
          <a:xfrm>
            <a:off x="498929" y="1056579"/>
            <a:ext cx="6734398" cy="493981"/>
          </a:xfrm>
        </p:spPr>
        <p:txBody>
          <a:bodyPr>
            <a:norm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406363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lain White with Logo">
    <p:spTree>
      <p:nvGrpSpPr>
        <p:cNvPr id="1" name=""/>
        <p:cNvGrpSpPr/>
        <p:nvPr/>
      </p:nvGrpSpPr>
      <p:grpSpPr>
        <a:xfrm>
          <a:off x="0" y="0"/>
          <a:ext cx="0" cy="0"/>
          <a:chOff x="0" y="0"/>
          <a:chExt cx="0" cy="0"/>
        </a:xfrm>
      </p:grpSpPr>
      <p:sp>
        <p:nvSpPr>
          <p:cNvPr id="4" name="Rectangle 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48" name="Picture 4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1492378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3"/>
            </p:custDataLst>
            <p:extLst>
              <p:ext uri="{D42A27DB-BD31-4B8C-83A1-F6EECF244321}">
                <p14:modId xmlns:p14="http://schemas.microsoft.com/office/powerpoint/2010/main" val="347569646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4" imgW="347" imgH="348" progId="TCLayout.ActiveDocument.1">
                  <p:embed/>
                </p:oleObj>
              </mc:Choice>
              <mc:Fallback>
                <p:oleObj name="think-cell Slide" r:id="rId14" imgW="347" imgH="348" progId="TCLayout.ActiveDocument.1">
                  <p:embed/>
                  <p:pic>
                    <p:nvPicPr>
                      <p:cNvPr id="4" name="Object 3" hidden="1"/>
                      <p:cNvPicPr/>
                      <p:nvPr/>
                    </p:nvPicPr>
                    <p:blipFill>
                      <a:blip r:embed="rId15"/>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7" name="Group 4"/>
          <p:cNvGrpSpPr>
            <a:grpSpLocks noChangeAspect="1"/>
          </p:cNvGrpSpPr>
          <p:nvPr userDrawn="1"/>
        </p:nvGrpSpPr>
        <p:grpSpPr bwMode="auto">
          <a:xfrm>
            <a:off x="1588" y="-3175"/>
            <a:ext cx="9140825" cy="6861175"/>
            <a:chOff x="1" y="-2"/>
            <a:chExt cx="5758" cy="4322"/>
          </a:xfrm>
        </p:grpSpPr>
        <p:sp>
          <p:nvSpPr>
            <p:cNvPr id="88" name="AutoShape 3"/>
            <p:cNvSpPr>
              <a:spLocks noChangeAspect="1" noChangeArrowheads="1" noTextEdit="1"/>
            </p:cNvSpPr>
            <p:nvPr userDrawn="1"/>
          </p:nvSpPr>
          <p:spPr bwMode="auto">
            <a:xfrm>
              <a:off x="1" y="0"/>
              <a:ext cx="5758" cy="43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9" name="Freeform 5"/>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close/>
                </a:path>
              </a:pathLst>
            </a:custGeom>
            <a:solidFill>
              <a:srgbClr val="E8E3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0" name="Freeform 6"/>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1" name="Freeform 7"/>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close/>
                </a:path>
              </a:pathLst>
            </a:custGeom>
            <a:solidFill>
              <a:srgbClr val="E8E3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2" name="Freeform 8"/>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7" name="Picture 6"/>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2980067865"/>
      </p:ext>
    </p:extLst>
  </p:cSld>
  <p:clrMap bg1="lt1" tx1="dk1" bg2="lt2" tx2="dk2" accent1="accent1" accent2="accent2" accent3="accent3" accent4="accent4" accent5="accent5" accent6="accent6" hlink="hlink" folHlink="folHlink"/>
  <p:sldLayoutIdLst>
    <p:sldLayoutId id="2147483661" r:id="rId1"/>
    <p:sldLayoutId id="2147483691" r:id="rId2"/>
    <p:sldLayoutId id="2147483663" r:id="rId3"/>
    <p:sldLayoutId id="2147483664" r:id="rId4"/>
    <p:sldLayoutId id="2147483665" r:id="rId5"/>
    <p:sldLayoutId id="2147483682" r:id="rId6"/>
    <p:sldLayoutId id="2147483679" r:id="rId7"/>
    <p:sldLayoutId id="2147483686" r:id="rId8"/>
    <p:sldLayoutId id="2147483689" r:id="rId9"/>
    <p:sldLayoutId id="2147483692" r:id="rId10"/>
    <p:sldLayoutId id="2147483693" r:id="rId11"/>
  </p:sldLayoutIdLst>
  <p:hf hdr="0" dt="0"/>
  <p:txStyles>
    <p:titleStyle>
      <a:lvl1pPr algn="l" defTabSz="914400" rtl="0" eaLnBrk="1" latinLnBrk="0" hangingPunct="1">
        <a:lnSpc>
          <a:spcPct val="100000"/>
        </a:lnSpc>
        <a:spcBef>
          <a:spcPct val="0"/>
        </a:spcBef>
        <a:buNone/>
        <a:defRPr sz="3866" b="1" kern="1200">
          <a:solidFill>
            <a:srgbClr val="3D3935"/>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hyperlink" Target="mailto:Farshid.Keivanian@acu.edu.au" TargetMode="Externa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hyperlink" Target="mailto:Farshid.Keivanian@acu.edu.au" TargetMode="Externa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hyperlink" Target="mailto:Farshid.Keivanian@acu.edu.au" TargetMode="Externa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C9E112-027E-354F-8307-282CA3EFD632}"/>
              </a:ext>
            </a:extLst>
          </p:cNvPr>
          <p:cNvSpPr>
            <a:spLocks noGrp="1"/>
          </p:cNvSpPr>
          <p:nvPr>
            <p:ph type="body" sz="quarter" idx="10"/>
          </p:nvPr>
        </p:nvSpPr>
        <p:spPr>
          <a:xfrm>
            <a:off x="5066163" y="2566181"/>
            <a:ext cx="3092450" cy="661477"/>
          </a:xfrm>
        </p:spPr>
        <p:txBody>
          <a:bodyPr>
            <a:noAutofit/>
          </a:bodyPr>
          <a:lstStyle/>
          <a:p>
            <a:r>
              <a:rPr lang="en-AU" sz="3200" dirty="0"/>
              <a:t>ITEC618 Labs</a:t>
            </a:r>
          </a:p>
        </p:txBody>
      </p:sp>
      <p:sp>
        <p:nvSpPr>
          <p:cNvPr id="7" name="Text Placeholder 2">
            <a:extLst>
              <a:ext uri="{FF2B5EF4-FFF2-40B4-BE49-F238E27FC236}">
                <a16:creationId xmlns:a16="http://schemas.microsoft.com/office/drawing/2014/main" id="{F8F9F85D-2615-AA43-9E5D-5A644907F030}"/>
              </a:ext>
            </a:extLst>
          </p:cNvPr>
          <p:cNvSpPr txBox="1">
            <a:spLocks/>
          </p:cNvSpPr>
          <p:nvPr/>
        </p:nvSpPr>
        <p:spPr>
          <a:xfrm>
            <a:off x="5066162" y="3276928"/>
            <a:ext cx="4004265" cy="2188451"/>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800" dirty="0"/>
              <a:t>Programming Concepts</a:t>
            </a:r>
          </a:p>
          <a:p>
            <a:r>
              <a:rPr lang="en-AU" sz="2800" dirty="0"/>
              <a:t>Dr. Farshid Keivanian</a:t>
            </a:r>
          </a:p>
        </p:txBody>
      </p:sp>
      <p:sp>
        <p:nvSpPr>
          <p:cNvPr id="8" name="Text Placeholder 2">
            <a:extLst>
              <a:ext uri="{FF2B5EF4-FFF2-40B4-BE49-F238E27FC236}">
                <a16:creationId xmlns:a16="http://schemas.microsoft.com/office/drawing/2014/main" id="{B5430B55-DB2B-9345-99E3-2F615CE33423}"/>
              </a:ext>
            </a:extLst>
          </p:cNvPr>
          <p:cNvSpPr txBox="1">
            <a:spLocks/>
          </p:cNvSpPr>
          <p:nvPr/>
        </p:nvSpPr>
        <p:spPr>
          <a:xfrm>
            <a:off x="498764" y="2060702"/>
            <a:ext cx="3092450" cy="661477"/>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3200" dirty="0"/>
              <a:t>Lab 4</a:t>
            </a:r>
          </a:p>
        </p:txBody>
      </p:sp>
    </p:spTree>
    <p:extLst>
      <p:ext uri="{BB962C8B-B14F-4D97-AF65-F5344CB8AC3E}">
        <p14:creationId xmlns:p14="http://schemas.microsoft.com/office/powerpoint/2010/main" val="6078645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10</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 y="-52550"/>
            <a:ext cx="9144003" cy="3048000"/>
          </a:xfrm>
          <a:solidFill>
            <a:schemeClr val="bg1"/>
          </a:solidFill>
        </p:spPr>
        <p:txBody>
          <a:bodyPr>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Run the Program with Command-Line Arguments</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Right-click on your class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ArticleStatistics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Eclipse.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Go to Run As -&gt; Run Configurations.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the Run Configurations window, select the Arguments tab.</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the Program Arguments field, enter the name of the file you want to process, for example: article.txt</a:t>
            </a:r>
          </a:p>
        </p:txBody>
      </p:sp>
      <p:pic>
        <p:nvPicPr>
          <p:cNvPr id="3" name="Picture 2">
            <a:extLst>
              <a:ext uri="{FF2B5EF4-FFF2-40B4-BE49-F238E27FC236}">
                <a16:creationId xmlns:a16="http://schemas.microsoft.com/office/drawing/2014/main" id="{8D77A419-2CAC-EB8C-40F3-CC20B9ECF5DE}"/>
              </a:ext>
            </a:extLst>
          </p:cNvPr>
          <p:cNvPicPr>
            <a:picLocks noChangeAspect="1"/>
          </p:cNvPicPr>
          <p:nvPr/>
        </p:nvPicPr>
        <p:blipFill>
          <a:blip r:embed="rId2"/>
          <a:srcRect l="29311" t="7650" r="29540" b="33091"/>
          <a:stretch/>
        </p:blipFill>
        <p:spPr>
          <a:xfrm>
            <a:off x="4403835" y="3018200"/>
            <a:ext cx="4740166" cy="3839800"/>
          </a:xfrm>
          <a:prstGeom prst="rect">
            <a:avLst/>
          </a:prstGeom>
        </p:spPr>
      </p:pic>
    </p:spTree>
    <p:extLst>
      <p:ext uri="{BB962C8B-B14F-4D97-AF65-F5344CB8AC3E}">
        <p14:creationId xmlns:p14="http://schemas.microsoft.com/office/powerpoint/2010/main" val="2297602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11</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 y="-52550"/>
            <a:ext cx="9144003" cy="3048000"/>
          </a:xfrm>
          <a:solidFill>
            <a:schemeClr val="bg1"/>
          </a:solidFill>
        </p:spPr>
        <p:txBody>
          <a:bodyPr>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Run the Program with Command-Line Arguments</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Right-click on your class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ArticleStatistics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Eclipse.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Go to Run As -&gt; Run Configurations.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the Run Configurations window, select the Arguments tab.</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the Program Arguments field, enter the name of the file you want to process, for example: article.txt</a:t>
            </a:r>
          </a:p>
        </p:txBody>
      </p:sp>
      <p:pic>
        <p:nvPicPr>
          <p:cNvPr id="4" name="Picture 3">
            <a:extLst>
              <a:ext uri="{FF2B5EF4-FFF2-40B4-BE49-F238E27FC236}">
                <a16:creationId xmlns:a16="http://schemas.microsoft.com/office/drawing/2014/main" id="{90C3C006-7D89-5A19-D58C-B1CF932D062E}"/>
              </a:ext>
            </a:extLst>
          </p:cNvPr>
          <p:cNvPicPr>
            <a:picLocks noChangeAspect="1"/>
          </p:cNvPicPr>
          <p:nvPr/>
        </p:nvPicPr>
        <p:blipFill>
          <a:blip r:embed="rId2"/>
          <a:srcRect r="53678" b="29617"/>
          <a:stretch/>
        </p:blipFill>
        <p:spPr>
          <a:xfrm>
            <a:off x="4645573" y="3013267"/>
            <a:ext cx="4498428" cy="3844733"/>
          </a:xfrm>
          <a:prstGeom prst="rect">
            <a:avLst/>
          </a:prstGeom>
        </p:spPr>
      </p:pic>
    </p:spTree>
    <p:extLst>
      <p:ext uri="{BB962C8B-B14F-4D97-AF65-F5344CB8AC3E}">
        <p14:creationId xmlns:p14="http://schemas.microsoft.com/office/powerpoint/2010/main" val="2049064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12</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 y="-52551"/>
            <a:ext cx="9144003" cy="4162095"/>
          </a:xfrm>
          <a:solidFill>
            <a:schemeClr val="bg1"/>
          </a:solidFill>
        </p:spPr>
        <p:txBody>
          <a:bodyPr>
            <a:noAutofit/>
          </a:bodyPr>
          <a:lstStyle/>
          <a:p>
            <a:pPr>
              <a:lnSpc>
                <a:spcPct val="150000"/>
              </a:lnSpc>
            </a:pPr>
            <a:r>
              <a:rPr lang="en-US" sz="2800" b="1" dirty="0">
                <a:latin typeface="Calibri" panose="020F0502020204030204" pitchFamily="34" charset="0"/>
                <a:cs typeface="Calibri" panose="020F0502020204030204" pitchFamily="34" charset="0"/>
              </a:rPr>
              <a:t>Minor Change to Show Skills – Send it through an email: </a:t>
            </a:r>
            <a:r>
              <a:rPr lang="en-US" sz="2800" b="1" dirty="0">
                <a:latin typeface="Calibri" panose="020F0502020204030204" pitchFamily="34" charset="0"/>
                <a:cs typeface="Calibri" panose="020F0502020204030204" pitchFamily="34" charset="0"/>
                <a:hlinkClick r:id="rId2"/>
              </a:rPr>
              <a:t>Farshid.Keivanian@acu.edu.au</a:t>
            </a:r>
            <a:r>
              <a:rPr lang="en-US" sz="2800" b="1" dirty="0">
                <a:latin typeface="Calibri" panose="020F0502020204030204" pitchFamily="34" charset="0"/>
                <a:cs typeface="Calibri" panose="020F0502020204030204" pitchFamily="34" charset="0"/>
              </a:rPr>
              <a:t> </a:t>
            </a:r>
          </a:p>
          <a:p>
            <a:pPr>
              <a:lnSpc>
                <a:spcPct val="150000"/>
              </a:lnSpc>
            </a:pPr>
            <a:r>
              <a:rPr lang="en-US" sz="2800" dirty="0">
                <a:latin typeface="Calibri" panose="020F0502020204030204" pitchFamily="34" charset="0"/>
                <a:cs typeface="Calibri" panose="020F0502020204030204" pitchFamily="34" charset="0"/>
              </a:rPr>
              <a:t>To demonstrate extra skills, students could </a:t>
            </a:r>
            <a:r>
              <a:rPr lang="en-US" sz="2800" b="1" dirty="0">
                <a:latin typeface="Calibri" panose="020F0502020204030204" pitchFamily="34" charset="0"/>
                <a:cs typeface="Calibri" panose="020F0502020204030204" pitchFamily="34" charset="0"/>
              </a:rPr>
              <a:t>exclude punctuation marks</a:t>
            </a:r>
            <a:r>
              <a:rPr lang="en-US" sz="2800" dirty="0">
                <a:latin typeface="Calibri" panose="020F0502020204030204" pitchFamily="34" charset="0"/>
                <a:cs typeface="Calibri" panose="020F0502020204030204" pitchFamily="34" charset="0"/>
              </a:rPr>
              <a:t> from the word count. A minor modification can be made in the program by updating the line splitting logic:</a:t>
            </a:r>
          </a:p>
        </p:txBody>
      </p:sp>
      <p:sp>
        <p:nvSpPr>
          <p:cNvPr id="3" name="TextBox 2">
            <a:extLst>
              <a:ext uri="{FF2B5EF4-FFF2-40B4-BE49-F238E27FC236}">
                <a16:creationId xmlns:a16="http://schemas.microsoft.com/office/drawing/2014/main" id="{0B6C23C3-0176-F232-AEBC-9EC36BF8E199}"/>
              </a:ext>
            </a:extLst>
          </p:cNvPr>
          <p:cNvSpPr txBox="1"/>
          <p:nvPr/>
        </p:nvSpPr>
        <p:spPr>
          <a:xfrm>
            <a:off x="316622" y="4319490"/>
            <a:ext cx="8510752" cy="461665"/>
          </a:xfrm>
          <a:prstGeom prst="rect">
            <a:avLst/>
          </a:prstGeom>
          <a:solidFill>
            <a:schemeClr val="bg1"/>
          </a:solidFill>
          <a:ln w="28575">
            <a:solidFill>
              <a:schemeClr val="accent1"/>
            </a:solidFill>
          </a:ln>
        </p:spPr>
        <p:txBody>
          <a:bodyPr wrap="square">
            <a:spAutoFit/>
          </a:bodyPr>
          <a:lstStyle/>
          <a:p>
            <a:r>
              <a:rPr lang="en-AU" sz="2400" dirty="0" err="1">
                <a:latin typeface="Calibri" panose="020F0502020204030204" pitchFamily="34" charset="0"/>
                <a:cs typeface="Calibri" panose="020F0502020204030204" pitchFamily="34" charset="0"/>
              </a:rPr>
              <a:t>wordCount</a:t>
            </a:r>
            <a:r>
              <a:rPr lang="en-AU" sz="2400" dirty="0">
                <a:latin typeface="Calibri" panose="020F0502020204030204" pitchFamily="34" charset="0"/>
                <a:cs typeface="Calibri" panose="020F0502020204030204" pitchFamily="34" charset="0"/>
              </a:rPr>
              <a:t> += </a:t>
            </a:r>
            <a:r>
              <a:rPr lang="en-AU" sz="2400" dirty="0" err="1">
                <a:latin typeface="Calibri" panose="020F0502020204030204" pitchFamily="34" charset="0"/>
                <a:cs typeface="Calibri" panose="020F0502020204030204" pitchFamily="34" charset="0"/>
              </a:rPr>
              <a:t>line.replaceAll</a:t>
            </a:r>
            <a:r>
              <a:rPr lang="en-AU" sz="2400" dirty="0">
                <a:latin typeface="Calibri" panose="020F0502020204030204" pitchFamily="34" charset="0"/>
                <a:cs typeface="Calibri" panose="020F0502020204030204" pitchFamily="34" charset="0"/>
              </a:rPr>
              <a:t>("[^a-</a:t>
            </a:r>
            <a:r>
              <a:rPr lang="en-AU" sz="2400" dirty="0" err="1">
                <a:latin typeface="Calibri" panose="020F0502020204030204" pitchFamily="34" charset="0"/>
                <a:cs typeface="Calibri" panose="020F0502020204030204" pitchFamily="34" charset="0"/>
              </a:rPr>
              <a:t>zA</a:t>
            </a:r>
            <a:r>
              <a:rPr lang="en-AU" sz="2400" dirty="0">
                <a:latin typeface="Calibri" panose="020F0502020204030204" pitchFamily="34" charset="0"/>
                <a:cs typeface="Calibri" panose="020F0502020204030204" pitchFamily="34" charset="0"/>
              </a:rPr>
              <a:t>-Z ]", "").split("\\s+").length;</a:t>
            </a:r>
          </a:p>
        </p:txBody>
      </p:sp>
      <p:sp>
        <p:nvSpPr>
          <p:cNvPr id="6" name="TextBox 5">
            <a:extLst>
              <a:ext uri="{FF2B5EF4-FFF2-40B4-BE49-F238E27FC236}">
                <a16:creationId xmlns:a16="http://schemas.microsoft.com/office/drawing/2014/main" id="{3F1ACEC1-8996-789C-9FB9-0CFE88D2EE91}"/>
              </a:ext>
            </a:extLst>
          </p:cNvPr>
          <p:cNvSpPr txBox="1"/>
          <p:nvPr/>
        </p:nvSpPr>
        <p:spPr>
          <a:xfrm>
            <a:off x="137946" y="4991101"/>
            <a:ext cx="8868103" cy="1384995"/>
          </a:xfrm>
          <a:prstGeom prst="rect">
            <a:avLst/>
          </a:prstGeom>
          <a:noFill/>
        </p:spPr>
        <p:txBody>
          <a:bodyPr wrap="square">
            <a:spAutoFit/>
          </a:bodyPr>
          <a:lstStyle/>
          <a:p>
            <a:r>
              <a:rPr lang="en-US" sz="2800" dirty="0">
                <a:latin typeface="Calibri" panose="020F0502020204030204" pitchFamily="34" charset="0"/>
                <a:cs typeface="Calibri" panose="020F0502020204030204" pitchFamily="34" charset="0"/>
              </a:rPr>
              <a:t>This line replaces all non-alphabetic characters with an empty string before counting the words. It helps to filter out punctuation.</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77788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13</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 y="-52551"/>
            <a:ext cx="9144003" cy="6910551"/>
          </a:xfrm>
          <a:solidFill>
            <a:schemeClr val="bg1"/>
          </a:solidFill>
        </p:spPr>
        <p:txBody>
          <a:bodyPr>
            <a:noAutofit/>
          </a:bodyPr>
          <a:lstStyle/>
          <a:p>
            <a:pPr algn="l"/>
            <a:r>
              <a:rPr lang="en-US" sz="2000" b="1" i="0" u="none" strike="noStrike" baseline="0" dirty="0">
                <a:latin typeface="Calibri" panose="020F0502020204030204" pitchFamily="34" charset="0"/>
                <a:cs typeface="Calibri" panose="020F0502020204030204" pitchFamily="34" charset="0"/>
              </a:rPr>
              <a:t>8.2 (1%) </a:t>
            </a:r>
            <a:r>
              <a:rPr lang="en-US" sz="2000" b="0" i="0" u="none" strike="noStrike" baseline="0" dirty="0">
                <a:latin typeface="Calibri" panose="020F0502020204030204" pitchFamily="34" charset="0"/>
                <a:cs typeface="Calibri" panose="020F0502020204030204" pitchFamily="34" charset="0"/>
              </a:rPr>
              <a:t>(</a:t>
            </a:r>
            <a:r>
              <a:rPr lang="en-US" sz="2000" b="0" i="1" u="none" strike="noStrike" baseline="0" dirty="0">
                <a:latin typeface="Calibri" panose="020F0502020204030204" pitchFamily="34" charset="0"/>
                <a:cs typeface="Calibri" panose="020F0502020204030204" pitchFamily="34" charset="0"/>
              </a:rPr>
              <a:t>Arrays of Digit Counts</a:t>
            </a:r>
            <a:r>
              <a:rPr lang="en-US" sz="2000" b="0" i="0" u="none" strike="noStrike" baseline="0" dirty="0">
                <a:latin typeface="Calibri" panose="020F0502020204030204" pitchFamily="34" charset="0"/>
                <a:cs typeface="Calibri" panose="020F0502020204030204" pitchFamily="34" charset="0"/>
              </a:rPr>
              <a:t>) Write a method that finds how many times each unique digit in a number appears using the following header:</a:t>
            </a:r>
          </a:p>
          <a:p>
            <a:pPr algn="l"/>
            <a:r>
              <a:rPr lang="en-US" sz="2000" b="0" i="0" u="none" strike="noStrike" baseline="0" dirty="0">
                <a:latin typeface="Calibri" panose="020F0502020204030204" pitchFamily="34" charset="0"/>
                <a:cs typeface="Calibri" panose="020F0502020204030204" pitchFamily="34" charset="0"/>
              </a:rPr>
              <a:t>public static int[] count(long num)</a:t>
            </a:r>
          </a:p>
          <a:p>
            <a:pPr algn="l"/>
            <a:r>
              <a:rPr lang="en-US" sz="2000" b="0" i="0" u="none" strike="noStrike" baseline="0" dirty="0">
                <a:latin typeface="Calibri" panose="020F0502020204030204" pitchFamily="34" charset="0"/>
                <a:cs typeface="Calibri" panose="020F0502020204030204" pitchFamily="34" charset="0"/>
              </a:rPr>
              <a:t>The method counts how many times a digit appears in a long number. The return value is an array of ten elements, each of which holds the count for a digit (0 to 9). For example, after executing int[] counts = count(122033), counts[0] is 1, counts[1] is 1, counts[2] is 2, and counts[3] is 2. Write a test program that prompts the user to enter a number and displays the number of occurrences of each digit in the number. </a:t>
            </a:r>
            <a:r>
              <a:rPr lang="en-US" sz="2000" b="0" i="1" u="none" strike="noStrike" baseline="0" dirty="0">
                <a:latin typeface="Calibri" panose="020F0502020204030204" pitchFamily="34" charset="0"/>
                <a:cs typeface="Calibri" panose="020F0502020204030204" pitchFamily="34" charset="0"/>
              </a:rPr>
              <a:t>Below is a sample run.</a:t>
            </a:r>
          </a:p>
          <a:p>
            <a:pPr algn="l"/>
            <a:r>
              <a:rPr lang="en-US" sz="2000" b="1" i="0" u="none" strike="noStrike" baseline="0" dirty="0">
                <a:latin typeface="Calibri" panose="020F0502020204030204" pitchFamily="34" charset="0"/>
                <a:cs typeface="Calibri" panose="020F0502020204030204" pitchFamily="34" charset="0"/>
              </a:rPr>
              <a:t>Hint: </a:t>
            </a:r>
            <a:r>
              <a:rPr lang="en-US" sz="2000" b="0" i="0" u="none" strike="noStrike" baseline="0" dirty="0">
                <a:latin typeface="Calibri" panose="020F0502020204030204" pitchFamily="34" charset="0"/>
                <a:cs typeface="Calibri" panose="020F0502020204030204" pitchFamily="34" charset="0"/>
              </a:rPr>
              <a:t>you can convert the long number to a string and extract and parse the digits from characters in the string for updating the digit counts. You can refer to the methods of Character class in Java API to get the numeric value of a digit character or use </a:t>
            </a:r>
            <a:r>
              <a:rPr lang="en-US" sz="2000" b="0" i="0" u="none" strike="noStrike" baseline="0" dirty="0" err="1">
                <a:latin typeface="Calibri" panose="020F0502020204030204" pitchFamily="34" charset="0"/>
                <a:cs typeface="Calibri" panose="020F0502020204030204" pitchFamily="34" charset="0"/>
              </a:rPr>
              <a:t>parseInt</a:t>
            </a:r>
            <a:r>
              <a:rPr lang="en-US" sz="2000" b="0" i="0" u="none" strike="noStrike" baseline="0" dirty="0">
                <a:latin typeface="Calibri" panose="020F0502020204030204" pitchFamily="34" charset="0"/>
                <a:cs typeface="Calibri" panose="020F0502020204030204" pitchFamily="34" charset="0"/>
              </a:rPr>
              <a:t> method in the Integer class in Java API if each digit character is extracted as a substring.</a:t>
            </a:r>
          </a:p>
          <a:p>
            <a:pPr algn="l"/>
            <a:r>
              <a:rPr lang="en-AU" sz="2000" b="0" i="0" u="none" strike="noStrike" baseline="0" dirty="0">
                <a:latin typeface="Calibri" panose="020F0502020204030204" pitchFamily="34" charset="0"/>
                <a:cs typeface="Calibri" panose="020F0502020204030204" pitchFamily="34" charset="0"/>
              </a:rPr>
              <a:t>Enter a number: 232311234 </a:t>
            </a:r>
          </a:p>
          <a:p>
            <a:pPr algn="l"/>
            <a:r>
              <a:rPr lang="en-US" sz="2000" b="0" i="0" u="none" strike="noStrike" baseline="0" dirty="0">
                <a:latin typeface="Calibri" panose="020F0502020204030204" pitchFamily="34" charset="0"/>
                <a:cs typeface="Calibri" panose="020F0502020204030204" pitchFamily="34" charset="0"/>
              </a:rPr>
              <a:t>Digit 1 occurs 2 times</a:t>
            </a:r>
          </a:p>
          <a:p>
            <a:pPr algn="l"/>
            <a:r>
              <a:rPr lang="en-US" sz="2000" b="0" i="0" u="none" strike="noStrike" baseline="0" dirty="0">
                <a:latin typeface="Calibri" panose="020F0502020204030204" pitchFamily="34" charset="0"/>
                <a:cs typeface="Calibri" panose="020F0502020204030204" pitchFamily="34" charset="0"/>
              </a:rPr>
              <a:t>Digit 2 occurs 3 times</a:t>
            </a:r>
          </a:p>
          <a:p>
            <a:pPr algn="l"/>
            <a:r>
              <a:rPr lang="en-US" sz="2000" b="0" i="0" u="none" strike="noStrike" baseline="0" dirty="0">
                <a:latin typeface="Calibri" panose="020F0502020204030204" pitchFamily="34" charset="0"/>
                <a:cs typeface="Calibri" panose="020F0502020204030204" pitchFamily="34" charset="0"/>
              </a:rPr>
              <a:t>Digit 3 occurs 3 times</a:t>
            </a:r>
          </a:p>
          <a:p>
            <a:pPr algn="l"/>
            <a:r>
              <a:rPr lang="en-US" sz="2000" b="0" i="0" u="none" strike="noStrike" baseline="0" dirty="0">
                <a:latin typeface="Calibri" panose="020F0502020204030204" pitchFamily="34" charset="0"/>
                <a:cs typeface="Calibri" panose="020F0502020204030204" pitchFamily="34" charset="0"/>
              </a:rPr>
              <a:t>Digit 4 occurs 1 time</a:t>
            </a: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532906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14</a:t>
            </a:fld>
            <a:endParaRPr lang="en-US" altLang="en-US" sz="1400"/>
          </a:p>
        </p:txBody>
      </p:sp>
      <p:sp>
        <p:nvSpPr>
          <p:cNvPr id="4" name="Rectangle 1">
            <a:extLst>
              <a:ext uri="{FF2B5EF4-FFF2-40B4-BE49-F238E27FC236}">
                <a16:creationId xmlns:a16="http://schemas.microsoft.com/office/drawing/2014/main" id="{AC39D7A6-8FCF-5CF1-2A4E-12C37CE5416D}"/>
              </a:ext>
            </a:extLst>
          </p:cNvPr>
          <p:cNvSpPr>
            <a:spLocks noChangeArrowheads="1"/>
          </p:cNvSpPr>
          <p:nvPr/>
        </p:nvSpPr>
        <p:spPr bwMode="auto">
          <a:xfrm>
            <a:off x="0" y="1576782"/>
            <a:ext cx="4036741" cy="2610843"/>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Open Eclipse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Open Eclipse and create a new Java project: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DigitCount</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200E6E67-0B9E-B4EF-FFC2-CB268F1CE890}"/>
              </a:ext>
            </a:extLst>
          </p:cNvPr>
          <p:cNvPicPr>
            <a:picLocks noChangeAspect="1"/>
          </p:cNvPicPr>
          <p:nvPr/>
        </p:nvPicPr>
        <p:blipFill>
          <a:blip r:embed="rId2"/>
          <a:srcRect l="22439" r="23658" b="7398"/>
          <a:stretch/>
        </p:blipFill>
        <p:spPr>
          <a:xfrm>
            <a:off x="4036741" y="1112489"/>
            <a:ext cx="5107259" cy="4935380"/>
          </a:xfrm>
          <a:prstGeom prst="rect">
            <a:avLst/>
          </a:prstGeom>
        </p:spPr>
      </p:pic>
    </p:spTree>
    <p:extLst>
      <p:ext uri="{BB962C8B-B14F-4D97-AF65-F5344CB8AC3E}">
        <p14:creationId xmlns:p14="http://schemas.microsoft.com/office/powerpoint/2010/main" val="3558715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15</a:t>
            </a:fld>
            <a:endParaRPr lang="en-US" altLang="en-US" sz="1400"/>
          </a:p>
        </p:txBody>
      </p:sp>
      <p:sp>
        <p:nvSpPr>
          <p:cNvPr id="4" name="Rectangle 1">
            <a:extLst>
              <a:ext uri="{FF2B5EF4-FFF2-40B4-BE49-F238E27FC236}">
                <a16:creationId xmlns:a16="http://schemas.microsoft.com/office/drawing/2014/main" id="{AC39D7A6-8FCF-5CF1-2A4E-12C37CE5416D}"/>
              </a:ext>
            </a:extLst>
          </p:cNvPr>
          <p:cNvSpPr>
            <a:spLocks noChangeArrowheads="1"/>
          </p:cNvSpPr>
          <p:nvPr/>
        </p:nvSpPr>
        <p:spPr bwMode="auto">
          <a:xfrm>
            <a:off x="0" y="0"/>
            <a:ext cx="4337824" cy="3108543"/>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Create a New Class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Right-click on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src</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folder and select New &gt; Class.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Name the class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DigitCount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make sure to check the option to include the main method.</a:t>
            </a:r>
          </a:p>
        </p:txBody>
      </p:sp>
      <p:pic>
        <p:nvPicPr>
          <p:cNvPr id="3" name="Picture 2">
            <a:extLst>
              <a:ext uri="{FF2B5EF4-FFF2-40B4-BE49-F238E27FC236}">
                <a16:creationId xmlns:a16="http://schemas.microsoft.com/office/drawing/2014/main" id="{9A38AB6A-FDE1-B228-8D71-749C66AB91B9}"/>
              </a:ext>
            </a:extLst>
          </p:cNvPr>
          <p:cNvPicPr>
            <a:picLocks noChangeAspect="1"/>
          </p:cNvPicPr>
          <p:nvPr/>
        </p:nvPicPr>
        <p:blipFill>
          <a:blip r:embed="rId2"/>
          <a:srcRect r="58171" b="4580"/>
          <a:stretch/>
        </p:blipFill>
        <p:spPr>
          <a:xfrm>
            <a:off x="4240384" y="457200"/>
            <a:ext cx="4903615" cy="6431075"/>
          </a:xfrm>
          <a:prstGeom prst="rect">
            <a:avLst/>
          </a:prstGeom>
        </p:spPr>
      </p:pic>
      <p:pic>
        <p:nvPicPr>
          <p:cNvPr id="7" name="Picture 6">
            <a:extLst>
              <a:ext uri="{FF2B5EF4-FFF2-40B4-BE49-F238E27FC236}">
                <a16:creationId xmlns:a16="http://schemas.microsoft.com/office/drawing/2014/main" id="{F39727D4-615E-9C13-3CD4-8A58DC413202}"/>
              </a:ext>
            </a:extLst>
          </p:cNvPr>
          <p:cNvPicPr>
            <a:picLocks noChangeAspect="1"/>
          </p:cNvPicPr>
          <p:nvPr/>
        </p:nvPicPr>
        <p:blipFill>
          <a:blip r:embed="rId3"/>
          <a:srcRect l="30121" r="30001" b="28428"/>
          <a:stretch/>
        </p:blipFill>
        <p:spPr>
          <a:xfrm>
            <a:off x="0" y="2929033"/>
            <a:ext cx="3891776" cy="3928967"/>
          </a:xfrm>
          <a:prstGeom prst="rect">
            <a:avLst/>
          </a:prstGeom>
        </p:spPr>
      </p:pic>
    </p:spTree>
    <p:extLst>
      <p:ext uri="{BB962C8B-B14F-4D97-AF65-F5344CB8AC3E}">
        <p14:creationId xmlns:p14="http://schemas.microsoft.com/office/powerpoint/2010/main" val="263089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16</a:t>
            </a:fld>
            <a:endParaRPr lang="en-US" altLang="en-US" sz="1400"/>
          </a:p>
        </p:txBody>
      </p:sp>
      <p:sp>
        <p:nvSpPr>
          <p:cNvPr id="4" name="Rectangle 1">
            <a:extLst>
              <a:ext uri="{FF2B5EF4-FFF2-40B4-BE49-F238E27FC236}">
                <a16:creationId xmlns:a16="http://schemas.microsoft.com/office/drawing/2014/main" id="{AC39D7A6-8FCF-5CF1-2A4E-12C37CE5416D}"/>
              </a:ext>
            </a:extLst>
          </p:cNvPr>
          <p:cNvSpPr>
            <a:spLocks noChangeArrowheads="1"/>
          </p:cNvSpPr>
          <p:nvPr/>
        </p:nvSpPr>
        <p:spPr bwMode="auto">
          <a:xfrm>
            <a:off x="0" y="0"/>
            <a:ext cx="9144000" cy="954107"/>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Write the Program</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Below is the program that fulfills the requirement.</a:t>
            </a:r>
          </a:p>
        </p:txBody>
      </p:sp>
      <p:pic>
        <p:nvPicPr>
          <p:cNvPr id="5" name="Picture 4">
            <a:extLst>
              <a:ext uri="{FF2B5EF4-FFF2-40B4-BE49-F238E27FC236}">
                <a16:creationId xmlns:a16="http://schemas.microsoft.com/office/drawing/2014/main" id="{07F99E76-68E4-4CC5-B72B-A4A840751607}"/>
              </a:ext>
            </a:extLst>
          </p:cNvPr>
          <p:cNvPicPr>
            <a:picLocks noChangeAspect="1"/>
          </p:cNvPicPr>
          <p:nvPr/>
        </p:nvPicPr>
        <p:blipFill>
          <a:blip r:embed="rId2"/>
          <a:srcRect b="31680"/>
          <a:stretch/>
        </p:blipFill>
        <p:spPr>
          <a:xfrm>
            <a:off x="0" y="954107"/>
            <a:ext cx="9144000" cy="2998461"/>
          </a:xfrm>
          <a:prstGeom prst="rect">
            <a:avLst/>
          </a:prstGeom>
        </p:spPr>
      </p:pic>
      <p:sp>
        <p:nvSpPr>
          <p:cNvPr id="6" name="Rectangle 1">
            <a:extLst>
              <a:ext uri="{FF2B5EF4-FFF2-40B4-BE49-F238E27FC236}">
                <a16:creationId xmlns:a16="http://schemas.microsoft.com/office/drawing/2014/main" id="{1586A4E2-EB6F-E05C-DB80-71B94346F3A1}"/>
              </a:ext>
            </a:extLst>
          </p:cNvPr>
          <p:cNvSpPr>
            <a:spLocks noChangeArrowheads="1"/>
          </p:cNvSpPr>
          <p:nvPr/>
        </p:nvSpPr>
        <p:spPr bwMode="auto">
          <a:xfrm>
            <a:off x="0" y="3878828"/>
            <a:ext cx="9144000"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7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Method count(long num)</a:t>
            </a:r>
            <a:r>
              <a:rPr kumimoji="0" lang="en-US" altLang="en-US" sz="27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method takes a long number, converts it to a string, and counts how many times each digit (0-9) appears. It returns an array where the index represents the digit, and the value at that index represents how many times the digit appeared in the number.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7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main method</a:t>
            </a:r>
            <a:r>
              <a:rPr kumimoji="0" lang="en-US" altLang="en-US" sz="27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It prompts the user to enter a number, calls the count method, and displays the occurrences of each digit. </a:t>
            </a:r>
          </a:p>
        </p:txBody>
      </p:sp>
    </p:spTree>
    <p:extLst>
      <p:ext uri="{BB962C8B-B14F-4D97-AF65-F5344CB8AC3E}">
        <p14:creationId xmlns:p14="http://schemas.microsoft.com/office/powerpoint/2010/main" val="6771456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17</a:t>
            </a:fld>
            <a:endParaRPr lang="en-US" altLang="en-US" sz="1400"/>
          </a:p>
        </p:txBody>
      </p:sp>
      <p:sp>
        <p:nvSpPr>
          <p:cNvPr id="4" name="Rectangle 1">
            <a:extLst>
              <a:ext uri="{FF2B5EF4-FFF2-40B4-BE49-F238E27FC236}">
                <a16:creationId xmlns:a16="http://schemas.microsoft.com/office/drawing/2014/main" id="{AC39D7A6-8FCF-5CF1-2A4E-12C37CE5416D}"/>
              </a:ext>
            </a:extLst>
          </p:cNvPr>
          <p:cNvSpPr>
            <a:spLocks noChangeArrowheads="1"/>
          </p:cNvSpPr>
          <p:nvPr/>
        </p:nvSpPr>
        <p:spPr bwMode="auto">
          <a:xfrm>
            <a:off x="0" y="-861775"/>
            <a:ext cx="914400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Run the Program</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tabLst/>
            </a:pPr>
            <a:r>
              <a:rPr lang="en-US" altLang="en-US" sz="2800" dirty="0">
                <a:latin typeface="Calibri" panose="020F0502020204030204" pitchFamily="34" charset="0"/>
                <a:cs typeface="Calibri" panose="020F0502020204030204" pitchFamily="34" charset="0"/>
              </a:rPr>
              <a:t>1. </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After pasting the code into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DigitCount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class, save the file.</a:t>
            </a:r>
          </a:p>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Run the Program</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Click the Run button or right-click on the class file and select Run As &gt; Java Application.</a:t>
            </a:r>
          </a:p>
        </p:txBody>
      </p:sp>
      <p:pic>
        <p:nvPicPr>
          <p:cNvPr id="7" name="Picture 6">
            <a:extLst>
              <a:ext uri="{FF2B5EF4-FFF2-40B4-BE49-F238E27FC236}">
                <a16:creationId xmlns:a16="http://schemas.microsoft.com/office/drawing/2014/main" id="{F4AB786F-61BB-8517-20E7-D0684F17D5D2}"/>
              </a:ext>
            </a:extLst>
          </p:cNvPr>
          <p:cNvPicPr>
            <a:picLocks noChangeAspect="1"/>
          </p:cNvPicPr>
          <p:nvPr/>
        </p:nvPicPr>
        <p:blipFill>
          <a:blip r:embed="rId2"/>
          <a:srcRect r="47258" b="3692"/>
          <a:stretch/>
        </p:blipFill>
        <p:spPr>
          <a:xfrm>
            <a:off x="4011561" y="1586263"/>
            <a:ext cx="5132439" cy="5271737"/>
          </a:xfrm>
          <a:prstGeom prst="rect">
            <a:avLst/>
          </a:prstGeom>
        </p:spPr>
      </p:pic>
    </p:spTree>
    <p:extLst>
      <p:ext uri="{BB962C8B-B14F-4D97-AF65-F5344CB8AC3E}">
        <p14:creationId xmlns:p14="http://schemas.microsoft.com/office/powerpoint/2010/main" val="3828232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18</a:t>
            </a:fld>
            <a:endParaRPr lang="en-US" altLang="en-US" sz="1400"/>
          </a:p>
        </p:txBody>
      </p:sp>
      <p:sp>
        <p:nvSpPr>
          <p:cNvPr id="4" name="Rectangle 1">
            <a:extLst>
              <a:ext uri="{FF2B5EF4-FFF2-40B4-BE49-F238E27FC236}">
                <a16:creationId xmlns:a16="http://schemas.microsoft.com/office/drawing/2014/main" id="{AC39D7A6-8FCF-5CF1-2A4E-12C37CE5416D}"/>
              </a:ext>
            </a:extLst>
          </p:cNvPr>
          <p:cNvSpPr>
            <a:spLocks noChangeArrowheads="1"/>
          </p:cNvSpPr>
          <p:nvPr/>
        </p:nvSpPr>
        <p:spPr bwMode="auto">
          <a:xfrm>
            <a:off x="0" y="-861775"/>
            <a:ext cx="9144000" cy="2677656"/>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Run the Program</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tabLst/>
            </a:pPr>
            <a:r>
              <a:rPr lang="en-US" altLang="en-US" sz="2800" dirty="0">
                <a:latin typeface="Calibri" panose="020F0502020204030204" pitchFamily="34" charset="0"/>
                <a:cs typeface="Calibri" panose="020F0502020204030204" pitchFamily="34" charset="0"/>
              </a:rPr>
              <a:t>1. </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After pasting the code into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DigitCount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class, save the file.</a:t>
            </a:r>
          </a:p>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Run the Program</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Click the Run button or right-click on the class file and select Run As &gt; Java Application.</a:t>
            </a:r>
          </a:p>
        </p:txBody>
      </p:sp>
      <p:pic>
        <p:nvPicPr>
          <p:cNvPr id="3" name="Picture 2">
            <a:extLst>
              <a:ext uri="{FF2B5EF4-FFF2-40B4-BE49-F238E27FC236}">
                <a16:creationId xmlns:a16="http://schemas.microsoft.com/office/drawing/2014/main" id="{B36AF9D0-6CEC-8F07-FC30-7B9F4C74E535}"/>
              </a:ext>
            </a:extLst>
          </p:cNvPr>
          <p:cNvPicPr>
            <a:picLocks noChangeAspect="1"/>
          </p:cNvPicPr>
          <p:nvPr/>
        </p:nvPicPr>
        <p:blipFill>
          <a:blip r:embed="rId2"/>
          <a:srcRect r="23871" b="8279"/>
          <a:stretch/>
        </p:blipFill>
        <p:spPr>
          <a:xfrm>
            <a:off x="1607575" y="1750555"/>
            <a:ext cx="7536426" cy="5107445"/>
          </a:xfrm>
          <a:prstGeom prst="rect">
            <a:avLst/>
          </a:prstGeom>
        </p:spPr>
      </p:pic>
    </p:spTree>
    <p:extLst>
      <p:ext uri="{BB962C8B-B14F-4D97-AF65-F5344CB8AC3E}">
        <p14:creationId xmlns:p14="http://schemas.microsoft.com/office/powerpoint/2010/main" val="4232622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19</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 y="-52551"/>
            <a:ext cx="9144003" cy="4162095"/>
          </a:xfrm>
          <a:solidFill>
            <a:schemeClr val="bg1"/>
          </a:solidFill>
        </p:spPr>
        <p:txBody>
          <a:bodyPr>
            <a:noAutofit/>
          </a:bodyPr>
          <a:lstStyle/>
          <a:p>
            <a:pPr>
              <a:lnSpc>
                <a:spcPct val="150000"/>
              </a:lnSpc>
            </a:pPr>
            <a:r>
              <a:rPr lang="en-US" sz="2800" b="1" dirty="0">
                <a:latin typeface="Calibri" panose="020F0502020204030204" pitchFamily="34" charset="0"/>
                <a:cs typeface="Calibri" panose="020F0502020204030204" pitchFamily="34" charset="0"/>
              </a:rPr>
              <a:t>Minor Change to Show Skills – Send the code and screenshot of results through an email: </a:t>
            </a:r>
            <a:r>
              <a:rPr lang="en-US" sz="2800" b="1" dirty="0">
                <a:latin typeface="Calibri" panose="020F0502020204030204" pitchFamily="34" charset="0"/>
                <a:cs typeface="Calibri" panose="020F0502020204030204" pitchFamily="34" charset="0"/>
                <a:hlinkClick r:id="rId2"/>
              </a:rPr>
              <a:t>Farshid.Keivanian@acu.edu.au</a:t>
            </a:r>
            <a:r>
              <a:rPr lang="en-US" sz="2800" b="1" dirty="0">
                <a:latin typeface="Calibri" panose="020F0502020204030204" pitchFamily="34" charset="0"/>
                <a:cs typeface="Calibri" panose="020F0502020204030204" pitchFamily="34" charset="0"/>
              </a:rPr>
              <a:t> </a:t>
            </a:r>
          </a:p>
          <a:p>
            <a:pPr>
              <a:lnSpc>
                <a:spcPct val="150000"/>
              </a:lnSpc>
            </a:pPr>
            <a:r>
              <a:rPr lang="en-US" sz="2800" dirty="0">
                <a:latin typeface="Calibri" panose="020F0502020204030204" pitchFamily="34" charset="0"/>
                <a:cs typeface="Calibri" panose="020F0502020204030204" pitchFamily="34" charset="0"/>
              </a:rPr>
              <a:t>A minor change students can implement to show their skills is to handle negative numbers properly by converting them to positive:</a:t>
            </a:r>
          </a:p>
        </p:txBody>
      </p:sp>
      <p:sp>
        <p:nvSpPr>
          <p:cNvPr id="3" name="TextBox 2">
            <a:extLst>
              <a:ext uri="{FF2B5EF4-FFF2-40B4-BE49-F238E27FC236}">
                <a16:creationId xmlns:a16="http://schemas.microsoft.com/office/drawing/2014/main" id="{0B6C23C3-0176-F232-AEBC-9EC36BF8E199}"/>
              </a:ext>
            </a:extLst>
          </p:cNvPr>
          <p:cNvSpPr txBox="1"/>
          <p:nvPr/>
        </p:nvSpPr>
        <p:spPr>
          <a:xfrm>
            <a:off x="316622" y="4319490"/>
            <a:ext cx="8510752" cy="492443"/>
          </a:xfrm>
          <a:prstGeom prst="rect">
            <a:avLst/>
          </a:prstGeom>
          <a:solidFill>
            <a:schemeClr val="bg1"/>
          </a:solidFill>
          <a:ln w="28575">
            <a:solidFill>
              <a:schemeClr val="accent1"/>
            </a:solidFill>
          </a:ln>
        </p:spPr>
        <p:txBody>
          <a:bodyPr wrap="square">
            <a:spAutoFit/>
          </a:bodyPr>
          <a:lstStyle/>
          <a:p>
            <a:r>
              <a:rPr lang="en-AU" sz="2600" dirty="0">
                <a:latin typeface="Calibri" panose="020F0502020204030204" pitchFamily="34" charset="0"/>
                <a:cs typeface="Calibri" panose="020F0502020204030204" pitchFamily="34" charset="0"/>
              </a:rPr>
              <a:t>num = </a:t>
            </a:r>
            <a:r>
              <a:rPr lang="en-AU" sz="2600" dirty="0" err="1">
                <a:latin typeface="Calibri" panose="020F0502020204030204" pitchFamily="34" charset="0"/>
                <a:cs typeface="Calibri" panose="020F0502020204030204" pitchFamily="34" charset="0"/>
              </a:rPr>
              <a:t>Math.abs</a:t>
            </a:r>
            <a:r>
              <a:rPr lang="en-AU" sz="2600" dirty="0">
                <a:latin typeface="Calibri" panose="020F0502020204030204" pitchFamily="34" charset="0"/>
                <a:cs typeface="Calibri" panose="020F0502020204030204" pitchFamily="34" charset="0"/>
              </a:rPr>
              <a:t>(num); // Convert the number to positive</a:t>
            </a:r>
          </a:p>
        </p:txBody>
      </p:sp>
    </p:spTree>
    <p:extLst>
      <p:ext uri="{BB962C8B-B14F-4D97-AF65-F5344CB8AC3E}">
        <p14:creationId xmlns:p14="http://schemas.microsoft.com/office/powerpoint/2010/main" val="31724580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565C127-6DCD-4C12-9DB4-9E72410B7049}"/>
              </a:ext>
            </a:extLst>
          </p:cNvPr>
          <p:cNvPicPr>
            <a:picLocks noChangeAspect="1"/>
          </p:cNvPicPr>
          <p:nvPr/>
        </p:nvPicPr>
        <p:blipFill>
          <a:blip r:embed="rId2"/>
          <a:srcRect l="19080" t="40345" r="18966" b="9796"/>
          <a:stretch/>
        </p:blipFill>
        <p:spPr>
          <a:xfrm>
            <a:off x="-25070" y="1208690"/>
            <a:ext cx="9194140" cy="4162096"/>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a:t>
            </a:fld>
            <a:endParaRPr lang="en-US" altLang="en-US" sz="1400"/>
          </a:p>
        </p:txBody>
      </p:sp>
      <p:sp>
        <p:nvSpPr>
          <p:cNvPr id="8" name="Rectangle: Rounded Corners 7">
            <a:extLst>
              <a:ext uri="{FF2B5EF4-FFF2-40B4-BE49-F238E27FC236}">
                <a16:creationId xmlns:a16="http://schemas.microsoft.com/office/drawing/2014/main" id="{37E23975-9CDD-67F6-810B-692019816E3D}"/>
              </a:ext>
            </a:extLst>
          </p:cNvPr>
          <p:cNvSpPr/>
          <p:nvPr/>
        </p:nvSpPr>
        <p:spPr>
          <a:xfrm>
            <a:off x="-25070" y="4130566"/>
            <a:ext cx="4214648" cy="44669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71892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20</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 y="-126291"/>
            <a:ext cx="9144003" cy="6984291"/>
          </a:xfrm>
          <a:solidFill>
            <a:schemeClr val="bg1"/>
          </a:solidFill>
        </p:spPr>
        <p:txBody>
          <a:bodyPr>
            <a:noAutofit/>
          </a:bodyPr>
          <a:lstStyle/>
          <a:p>
            <a:pPr algn="l"/>
            <a:r>
              <a:rPr lang="en-US" sz="2760" b="1" i="0" u="none" strike="noStrike" baseline="0" dirty="0">
                <a:latin typeface="Calibri" panose="020F0502020204030204" pitchFamily="34" charset="0"/>
                <a:cs typeface="Calibri" panose="020F0502020204030204" pitchFamily="34" charset="0"/>
              </a:rPr>
              <a:t>8.3 (1%) </a:t>
            </a:r>
            <a:r>
              <a:rPr lang="en-US" sz="2760" b="0" i="0" u="none" strike="noStrike" baseline="0" dirty="0">
                <a:latin typeface="Calibri" panose="020F0502020204030204" pitchFamily="34" charset="0"/>
                <a:cs typeface="Calibri" panose="020F0502020204030204" pitchFamily="34" charset="0"/>
              </a:rPr>
              <a:t>(</a:t>
            </a:r>
            <a:r>
              <a:rPr lang="en-US" sz="2760" b="0" i="1" u="none" strike="noStrike" baseline="0" dirty="0">
                <a:latin typeface="Calibri" panose="020F0502020204030204" pitchFamily="34" charset="0"/>
                <a:cs typeface="Calibri" panose="020F0502020204030204" pitchFamily="34" charset="0"/>
              </a:rPr>
              <a:t>Common Letters</a:t>
            </a:r>
            <a:r>
              <a:rPr lang="en-US" sz="2760" b="0" i="0" u="none" strike="noStrike" baseline="0" dirty="0">
                <a:latin typeface="Calibri" panose="020F0502020204030204" pitchFamily="34" charset="0"/>
                <a:cs typeface="Calibri" panose="020F0502020204030204" pitchFamily="34" charset="0"/>
              </a:rPr>
              <a:t>) Write a program that prompts the user to enter two arrays of alphabets/characters and finds and displays the common letters that appear in both arrays. Note that the first highlighted number in the user input below indicates the number of elements in an alphabet </a:t>
            </a:r>
            <a:r>
              <a:rPr lang="en-AU" sz="2760" b="0" i="0" u="none" strike="noStrike" baseline="0" dirty="0">
                <a:latin typeface="Calibri" panose="020F0502020204030204" pitchFamily="34" charset="0"/>
                <a:cs typeface="Calibri" panose="020F0502020204030204" pitchFamily="34" charset="0"/>
              </a:rPr>
              <a:t>array.</a:t>
            </a:r>
          </a:p>
          <a:p>
            <a:pPr algn="l"/>
            <a:r>
              <a:rPr lang="en-US" sz="2760" b="1" i="0" u="none" strike="noStrike" baseline="0" dirty="0">
                <a:latin typeface="Calibri" panose="020F0502020204030204" pitchFamily="34" charset="0"/>
                <a:cs typeface="Calibri" panose="020F0502020204030204" pitchFamily="34" charset="0"/>
              </a:rPr>
              <a:t>Hint: </a:t>
            </a:r>
            <a:r>
              <a:rPr lang="en-US" sz="2760" b="0" i="0" u="none" strike="noStrike" baseline="0" dirty="0">
                <a:latin typeface="Calibri" panose="020F0502020204030204" pitchFamily="34" charset="0"/>
                <a:cs typeface="Calibri" panose="020F0502020204030204" pitchFamily="34" charset="0"/>
              </a:rPr>
              <a:t>the highlighted numbers basically denote how many times a Scanner should read next (i.e., </a:t>
            </a:r>
            <a:r>
              <a:rPr lang="en-US" sz="2760" b="0" i="0" u="none" strike="noStrike" baseline="0" dirty="0" err="1">
                <a:latin typeface="Calibri" panose="020F0502020204030204" pitchFamily="34" charset="0"/>
                <a:cs typeface="Calibri" panose="020F0502020204030204" pitchFamily="34" charset="0"/>
              </a:rPr>
              <a:t>singlecharacter</a:t>
            </a:r>
            <a:r>
              <a:rPr lang="en-US" sz="2760" b="0" i="0" u="none" strike="noStrike" baseline="0" dirty="0">
                <a:latin typeface="Calibri" panose="020F0502020204030204" pitchFamily="34" charset="0"/>
                <a:cs typeface="Calibri" panose="020F0502020204030204" pitchFamily="34" charset="0"/>
              </a:rPr>
              <a:t> strings) to get the complete list input from user. In addition, the </a:t>
            </a:r>
            <a:r>
              <a:rPr lang="en-US" sz="2760" b="0" i="0" u="none" strike="noStrike" baseline="0" dirty="0" err="1">
                <a:latin typeface="Calibri" panose="020F0502020204030204" pitchFamily="34" charset="0"/>
                <a:cs typeface="Calibri" panose="020F0502020204030204" pitchFamily="34" charset="0"/>
              </a:rPr>
              <a:t>retainAll</a:t>
            </a:r>
            <a:r>
              <a:rPr lang="en-US" sz="2760" b="0" i="0" u="none" strike="noStrike" baseline="0" dirty="0">
                <a:latin typeface="Calibri" panose="020F0502020204030204" pitchFamily="34" charset="0"/>
                <a:cs typeface="Calibri" panose="020F0502020204030204" pitchFamily="34" charset="0"/>
              </a:rPr>
              <a:t> method in the </a:t>
            </a:r>
            <a:r>
              <a:rPr lang="en-US" sz="2760" b="0" i="0" u="none" strike="noStrike" baseline="0" dirty="0" err="1">
                <a:latin typeface="Calibri" panose="020F0502020204030204" pitchFamily="34" charset="0"/>
                <a:cs typeface="Calibri" panose="020F0502020204030204" pitchFamily="34" charset="0"/>
              </a:rPr>
              <a:t>ArrayList</a:t>
            </a:r>
            <a:r>
              <a:rPr lang="en-US" sz="2760" b="0" i="0" u="none" strike="noStrike" baseline="0" dirty="0">
                <a:latin typeface="Calibri" panose="020F0502020204030204" pitchFamily="34" charset="0"/>
                <a:cs typeface="Calibri" panose="020F0502020204030204" pitchFamily="34" charset="0"/>
              </a:rPr>
              <a:t> class can help the program to be written more efficiently.</a:t>
            </a:r>
          </a:p>
          <a:p>
            <a:pPr algn="l"/>
            <a:r>
              <a:rPr lang="en-US" sz="2760" b="0" i="1" u="none" strike="noStrike" baseline="0" dirty="0">
                <a:latin typeface="Calibri" panose="020F0502020204030204" pitchFamily="34" charset="0"/>
                <a:cs typeface="Calibri" panose="020F0502020204030204" pitchFamily="34" charset="0"/>
              </a:rPr>
              <a:t>Here is a sample run:</a:t>
            </a:r>
          </a:p>
          <a:p>
            <a:pPr algn="l"/>
            <a:r>
              <a:rPr lang="pt-BR" sz="2760" b="0" i="0" u="none" strike="noStrike" baseline="0" dirty="0">
                <a:latin typeface="Calibri" panose="020F0502020204030204" pitchFamily="34" charset="0"/>
                <a:cs typeface="Calibri" panose="020F0502020204030204" pitchFamily="34" charset="0"/>
              </a:rPr>
              <a:t>Enter list1: 5 c a b d e</a:t>
            </a:r>
          </a:p>
          <a:p>
            <a:pPr algn="l"/>
            <a:r>
              <a:rPr lang="en-AU" sz="2760" b="0" i="0" u="none" strike="noStrike" baseline="0" dirty="0">
                <a:latin typeface="Calibri" panose="020F0502020204030204" pitchFamily="34" charset="0"/>
                <a:cs typeface="Calibri" panose="020F0502020204030204" pitchFamily="34" charset="0"/>
              </a:rPr>
              <a:t>Enter list2: 7 f c a d p q z</a:t>
            </a:r>
          </a:p>
          <a:p>
            <a:pPr algn="l"/>
            <a:r>
              <a:rPr lang="en-US" sz="2760" b="0" i="0" u="none" strike="noStrike" baseline="0" dirty="0">
                <a:latin typeface="Calibri" panose="020F0502020204030204" pitchFamily="34" charset="0"/>
                <a:cs typeface="Calibri" panose="020F0502020204030204" pitchFamily="34" charset="0"/>
              </a:rPr>
              <a:t>The common elements are: c a d</a:t>
            </a:r>
            <a:endParaRPr lang="en-US" sz="276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77284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21</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2" y="-126290"/>
            <a:ext cx="9144002" cy="2781000"/>
          </a:xfrm>
          <a:solidFill>
            <a:schemeClr val="bg1"/>
          </a:solidFill>
        </p:spPr>
        <p:txBody>
          <a:bodyPr>
            <a:no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Open Eclipse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Open Eclipse and create a new Java project: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CommonLetters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p:txBody>
      </p:sp>
      <p:pic>
        <p:nvPicPr>
          <p:cNvPr id="4" name="Picture 3">
            <a:extLst>
              <a:ext uri="{FF2B5EF4-FFF2-40B4-BE49-F238E27FC236}">
                <a16:creationId xmlns:a16="http://schemas.microsoft.com/office/drawing/2014/main" id="{D0869D7A-7F30-E425-4C69-B88A0A29451D}"/>
              </a:ext>
            </a:extLst>
          </p:cNvPr>
          <p:cNvPicPr>
            <a:picLocks noChangeAspect="1"/>
          </p:cNvPicPr>
          <p:nvPr/>
        </p:nvPicPr>
        <p:blipFill>
          <a:blip r:embed="rId2"/>
          <a:srcRect l="22581" t="-610" r="22258" b="8280"/>
          <a:stretch/>
        </p:blipFill>
        <p:spPr>
          <a:xfrm>
            <a:off x="3170903" y="1231663"/>
            <a:ext cx="5973097" cy="5623792"/>
          </a:xfrm>
          <a:prstGeom prst="rect">
            <a:avLst/>
          </a:prstGeom>
        </p:spPr>
      </p:pic>
    </p:spTree>
    <p:extLst>
      <p:ext uri="{BB962C8B-B14F-4D97-AF65-F5344CB8AC3E}">
        <p14:creationId xmlns:p14="http://schemas.microsoft.com/office/powerpoint/2010/main" val="42807383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22</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2" y="-126290"/>
            <a:ext cx="9144002" cy="2781000"/>
          </a:xfrm>
          <a:solidFill>
            <a:schemeClr val="bg1"/>
          </a:solidFill>
        </p:spPr>
        <p:txBody>
          <a:bodyPr>
            <a:no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Create a New Class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Right-click on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src</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folder and select New &gt; Class.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Name the class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CommonLetters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check the option to include the main method.</a:t>
            </a:r>
          </a:p>
        </p:txBody>
      </p:sp>
      <p:pic>
        <p:nvPicPr>
          <p:cNvPr id="3" name="Picture 2">
            <a:extLst>
              <a:ext uri="{FF2B5EF4-FFF2-40B4-BE49-F238E27FC236}">
                <a16:creationId xmlns:a16="http://schemas.microsoft.com/office/drawing/2014/main" id="{4F346C76-C038-3AC6-4B18-32E60DBA8226}"/>
              </a:ext>
            </a:extLst>
          </p:cNvPr>
          <p:cNvPicPr>
            <a:picLocks noChangeAspect="1"/>
          </p:cNvPicPr>
          <p:nvPr/>
        </p:nvPicPr>
        <p:blipFill>
          <a:blip r:embed="rId2"/>
          <a:srcRect r="58387" b="11147"/>
          <a:stretch/>
        </p:blipFill>
        <p:spPr>
          <a:xfrm>
            <a:off x="4911213" y="1783814"/>
            <a:ext cx="4232787" cy="5083855"/>
          </a:xfrm>
          <a:prstGeom prst="rect">
            <a:avLst/>
          </a:prstGeom>
        </p:spPr>
      </p:pic>
      <p:pic>
        <p:nvPicPr>
          <p:cNvPr id="8" name="Picture 7">
            <a:extLst>
              <a:ext uri="{FF2B5EF4-FFF2-40B4-BE49-F238E27FC236}">
                <a16:creationId xmlns:a16="http://schemas.microsoft.com/office/drawing/2014/main" id="{49A44CD9-F145-7995-EE7C-2F922E31A164}"/>
              </a:ext>
            </a:extLst>
          </p:cNvPr>
          <p:cNvPicPr>
            <a:picLocks noChangeAspect="1"/>
          </p:cNvPicPr>
          <p:nvPr/>
        </p:nvPicPr>
        <p:blipFill>
          <a:blip r:embed="rId3"/>
          <a:srcRect l="30000" t="-324" r="30000" b="29211"/>
          <a:stretch/>
        </p:blipFill>
        <p:spPr>
          <a:xfrm>
            <a:off x="0" y="2496941"/>
            <a:ext cx="4409768" cy="4409768"/>
          </a:xfrm>
          <a:prstGeom prst="rect">
            <a:avLst/>
          </a:prstGeom>
        </p:spPr>
      </p:pic>
    </p:spTree>
    <p:extLst>
      <p:ext uri="{BB962C8B-B14F-4D97-AF65-F5344CB8AC3E}">
        <p14:creationId xmlns:p14="http://schemas.microsoft.com/office/powerpoint/2010/main" val="12981386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23</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2" y="-126290"/>
            <a:ext cx="9144002" cy="1586380"/>
          </a:xfrm>
          <a:solidFill>
            <a:schemeClr val="bg1"/>
          </a:solidFill>
        </p:spPr>
        <p:txBody>
          <a:bodyPr>
            <a:noAutofit/>
          </a:bodyPr>
          <a:lstStyle/>
          <a:p>
            <a:r>
              <a:rPr lang="en-US" sz="2800" b="1" dirty="0">
                <a:latin typeface="Calibri" panose="020F0502020204030204" pitchFamily="34" charset="0"/>
                <a:cs typeface="Calibri" panose="020F0502020204030204" pitchFamily="34" charset="0"/>
              </a:rPr>
              <a:t>Write the Program</a:t>
            </a:r>
            <a:r>
              <a:rPr lang="en-US" sz="2800" dirty="0">
                <a:latin typeface="Calibri" panose="020F0502020204030204" pitchFamily="34" charset="0"/>
                <a:cs typeface="Calibri" panose="020F0502020204030204" pitchFamily="34" charset="0"/>
              </a:rPr>
              <a:t>:</a:t>
            </a:r>
          </a:p>
          <a:p>
            <a:pPr>
              <a:buFont typeface="Arial" panose="020B0604020202020204" pitchFamily="34" charset="0"/>
              <a:buChar char="•"/>
            </a:pPr>
            <a:r>
              <a:rPr lang="en-US" sz="2800" dirty="0">
                <a:latin typeface="Calibri" panose="020F0502020204030204" pitchFamily="34" charset="0"/>
                <a:cs typeface="Calibri" panose="020F0502020204030204" pitchFamily="34" charset="0"/>
              </a:rPr>
              <a:t>Below is the code that accomplishes the task of finding common letters between two arrays.</a:t>
            </a:r>
          </a:p>
        </p:txBody>
      </p:sp>
      <p:pic>
        <p:nvPicPr>
          <p:cNvPr id="4" name="Picture 3">
            <a:extLst>
              <a:ext uri="{FF2B5EF4-FFF2-40B4-BE49-F238E27FC236}">
                <a16:creationId xmlns:a16="http://schemas.microsoft.com/office/drawing/2014/main" id="{387AF5CD-020F-A0D9-BF1E-C354DC8BE6C0}"/>
              </a:ext>
            </a:extLst>
          </p:cNvPr>
          <p:cNvPicPr>
            <a:picLocks noChangeAspect="1"/>
          </p:cNvPicPr>
          <p:nvPr/>
        </p:nvPicPr>
        <p:blipFill>
          <a:blip r:embed="rId2"/>
          <a:srcRect b="8192"/>
          <a:stretch/>
        </p:blipFill>
        <p:spPr>
          <a:xfrm>
            <a:off x="-2" y="1624209"/>
            <a:ext cx="9144000" cy="4722142"/>
          </a:xfrm>
          <a:prstGeom prst="rect">
            <a:avLst/>
          </a:prstGeom>
        </p:spPr>
      </p:pic>
    </p:spTree>
    <p:extLst>
      <p:ext uri="{BB962C8B-B14F-4D97-AF65-F5344CB8AC3E}">
        <p14:creationId xmlns:p14="http://schemas.microsoft.com/office/powerpoint/2010/main" val="34412725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24</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2" y="-126291"/>
            <a:ext cx="9144002" cy="1851851"/>
          </a:xfrm>
          <a:solidFill>
            <a:schemeClr val="bg1"/>
          </a:solidFill>
        </p:spPr>
        <p:txBody>
          <a:bodyPr>
            <a:noAutofit/>
          </a:bodyPr>
          <a:lstStyle/>
          <a:p>
            <a:r>
              <a:rPr lang="en-US" sz="2800" b="1" dirty="0">
                <a:latin typeface="Calibri" panose="020F0502020204030204" pitchFamily="34" charset="0"/>
                <a:cs typeface="Calibri" panose="020F0502020204030204" pitchFamily="34" charset="0"/>
              </a:rPr>
              <a:t>Run the Program</a:t>
            </a:r>
            <a:r>
              <a:rPr lang="en-US" sz="2800" dirty="0">
                <a:latin typeface="Calibri" panose="020F0502020204030204" pitchFamily="34" charset="0"/>
                <a:cs typeface="Calibri" panose="020F0502020204030204" pitchFamily="34" charset="0"/>
              </a:rPr>
              <a:t>:</a:t>
            </a:r>
          </a:p>
          <a:p>
            <a:pPr>
              <a:buFont typeface="Arial" panose="020B0604020202020204" pitchFamily="34" charset="0"/>
              <a:buChar char="•"/>
            </a:pPr>
            <a:r>
              <a:rPr lang="en-US" sz="2800" dirty="0" err="1">
                <a:latin typeface="Calibri" panose="020F0502020204030204" pitchFamily="34" charset="0"/>
                <a:cs typeface="Calibri" panose="020F0502020204030204" pitchFamily="34" charset="0"/>
              </a:rPr>
              <a:t>Rght</a:t>
            </a:r>
            <a:r>
              <a:rPr lang="en-US" sz="2800" dirty="0">
                <a:latin typeface="Calibri" panose="020F0502020204030204" pitchFamily="34" charset="0"/>
                <a:cs typeface="Calibri" panose="020F0502020204030204" pitchFamily="34" charset="0"/>
              </a:rPr>
              <a:t>-click on the CommonLetters.java file and select Run As &gt; Java Application.</a:t>
            </a:r>
          </a:p>
        </p:txBody>
      </p:sp>
      <p:pic>
        <p:nvPicPr>
          <p:cNvPr id="8" name="Picture 7">
            <a:extLst>
              <a:ext uri="{FF2B5EF4-FFF2-40B4-BE49-F238E27FC236}">
                <a16:creationId xmlns:a16="http://schemas.microsoft.com/office/drawing/2014/main" id="{4A66B9BF-3BE6-EBDF-6F50-67CE544B2B1F}"/>
              </a:ext>
            </a:extLst>
          </p:cNvPr>
          <p:cNvPicPr>
            <a:picLocks noChangeAspect="1"/>
          </p:cNvPicPr>
          <p:nvPr/>
        </p:nvPicPr>
        <p:blipFill>
          <a:blip r:embed="rId2"/>
          <a:srcRect b="5664"/>
          <a:stretch/>
        </p:blipFill>
        <p:spPr>
          <a:xfrm>
            <a:off x="0" y="1492870"/>
            <a:ext cx="9144000" cy="4852174"/>
          </a:xfrm>
          <a:prstGeom prst="rect">
            <a:avLst/>
          </a:prstGeom>
        </p:spPr>
      </p:pic>
    </p:spTree>
    <p:extLst>
      <p:ext uri="{BB962C8B-B14F-4D97-AF65-F5344CB8AC3E}">
        <p14:creationId xmlns:p14="http://schemas.microsoft.com/office/powerpoint/2010/main" val="39318660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25</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2" y="-126290"/>
            <a:ext cx="9144002" cy="1586380"/>
          </a:xfrm>
          <a:solidFill>
            <a:schemeClr val="bg1"/>
          </a:solidFill>
        </p:spPr>
        <p:txBody>
          <a:bodyPr>
            <a:noAutofit/>
          </a:bodyPr>
          <a:lstStyle/>
          <a:p>
            <a:r>
              <a:rPr lang="en-US" sz="3800" b="1" dirty="0">
                <a:latin typeface="Calibri" panose="020F0502020204030204" pitchFamily="34" charset="0"/>
                <a:cs typeface="Calibri" panose="020F0502020204030204" pitchFamily="34" charset="0"/>
              </a:rPr>
              <a:t>Explanation</a:t>
            </a:r>
            <a:endParaRPr lang="en-US" sz="3800" dirty="0">
              <a:latin typeface="Calibri" panose="020F0502020204030204" pitchFamily="34" charset="0"/>
              <a:cs typeface="Calibri" panose="020F0502020204030204" pitchFamily="34" charset="0"/>
            </a:endParaRPr>
          </a:p>
        </p:txBody>
      </p:sp>
      <p:sp>
        <p:nvSpPr>
          <p:cNvPr id="2" name="Rectangle 1">
            <a:extLst>
              <a:ext uri="{FF2B5EF4-FFF2-40B4-BE49-F238E27FC236}">
                <a16:creationId xmlns:a16="http://schemas.microsoft.com/office/drawing/2014/main" id="{1AD70A0D-D7D7-1462-9A3B-D46B86DC3668}"/>
              </a:ext>
            </a:extLst>
          </p:cNvPr>
          <p:cNvSpPr>
            <a:spLocks noChangeArrowheads="1"/>
          </p:cNvSpPr>
          <p:nvPr/>
        </p:nvSpPr>
        <p:spPr bwMode="auto">
          <a:xfrm>
            <a:off x="0" y="574328"/>
            <a:ext cx="9144000"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Input for List 1</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user is prompted to enter the number of elements for the first list, followed by the characters. Each character is read using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Scanner.next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converted to a char, and stored in an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ArrayList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&lt;Character&gt;.</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Input for List 2</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Similarly, the user enters the size and characters for the second list, which is stored in another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ArrayList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&lt;Character&gt;.</a:t>
            </a:r>
          </a:p>
        </p:txBody>
      </p:sp>
    </p:spTree>
    <p:extLst>
      <p:ext uri="{BB962C8B-B14F-4D97-AF65-F5344CB8AC3E}">
        <p14:creationId xmlns:p14="http://schemas.microsoft.com/office/powerpoint/2010/main" val="14967505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26</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2" y="-126290"/>
            <a:ext cx="9144002" cy="1586380"/>
          </a:xfrm>
          <a:solidFill>
            <a:schemeClr val="bg1"/>
          </a:solidFill>
        </p:spPr>
        <p:txBody>
          <a:bodyPr>
            <a:noAutofit/>
          </a:bodyPr>
          <a:lstStyle/>
          <a:p>
            <a:r>
              <a:rPr lang="en-US" sz="3800" b="1" dirty="0">
                <a:latin typeface="Calibri" panose="020F0502020204030204" pitchFamily="34" charset="0"/>
                <a:cs typeface="Calibri" panose="020F0502020204030204" pitchFamily="34" charset="0"/>
              </a:rPr>
              <a:t>Explanation</a:t>
            </a:r>
            <a:endParaRPr lang="en-US" sz="3800" dirty="0">
              <a:latin typeface="Calibri" panose="020F0502020204030204" pitchFamily="34" charset="0"/>
              <a:cs typeface="Calibri" panose="020F0502020204030204" pitchFamily="34" charset="0"/>
            </a:endParaRPr>
          </a:p>
        </p:txBody>
      </p:sp>
      <p:sp>
        <p:nvSpPr>
          <p:cNvPr id="2" name="Rectangle 1">
            <a:extLst>
              <a:ext uri="{FF2B5EF4-FFF2-40B4-BE49-F238E27FC236}">
                <a16:creationId xmlns:a16="http://schemas.microsoft.com/office/drawing/2014/main" id="{1AD70A0D-D7D7-1462-9A3B-D46B86DC3668}"/>
              </a:ext>
            </a:extLst>
          </p:cNvPr>
          <p:cNvSpPr>
            <a:spLocks noChangeArrowheads="1"/>
          </p:cNvSpPr>
          <p:nvPr/>
        </p:nvSpPr>
        <p:spPr bwMode="auto">
          <a:xfrm>
            <a:off x="0" y="663318"/>
            <a:ext cx="9144000"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Finding Common Letters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retainAll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is used to find the common elements between the two lists. This method modifies list1 to keep only elements that are also present in list2.</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Displaying the Result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program prints the common letters between both arrays.</a:t>
            </a:r>
          </a:p>
        </p:txBody>
      </p:sp>
    </p:spTree>
    <p:extLst>
      <p:ext uri="{BB962C8B-B14F-4D97-AF65-F5344CB8AC3E}">
        <p14:creationId xmlns:p14="http://schemas.microsoft.com/office/powerpoint/2010/main" val="19340796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27</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2" y="-126290"/>
            <a:ext cx="9144002" cy="1586380"/>
          </a:xfrm>
          <a:solidFill>
            <a:schemeClr val="bg1"/>
          </a:solidFill>
        </p:spPr>
        <p:txBody>
          <a:bodyPr>
            <a:noAutofit/>
          </a:bodyPr>
          <a:lstStyle/>
          <a:p>
            <a:r>
              <a:rPr lang="en-US" sz="3800" b="1" dirty="0">
                <a:latin typeface="Calibri" panose="020F0502020204030204" pitchFamily="34" charset="0"/>
                <a:cs typeface="Calibri" panose="020F0502020204030204" pitchFamily="34" charset="0"/>
              </a:rPr>
              <a:t>Output</a:t>
            </a:r>
            <a:endParaRPr lang="en-US" sz="38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D2D98FB2-CE17-CDE4-639F-284484DE073D}"/>
              </a:ext>
            </a:extLst>
          </p:cNvPr>
          <p:cNvPicPr>
            <a:picLocks noChangeAspect="1"/>
          </p:cNvPicPr>
          <p:nvPr/>
        </p:nvPicPr>
        <p:blipFill>
          <a:blip r:embed="rId2"/>
          <a:srcRect b="6748"/>
          <a:stretch/>
        </p:blipFill>
        <p:spPr>
          <a:xfrm>
            <a:off x="-2" y="1030791"/>
            <a:ext cx="9144000" cy="4796418"/>
          </a:xfrm>
          <a:prstGeom prst="rect">
            <a:avLst/>
          </a:prstGeom>
        </p:spPr>
      </p:pic>
    </p:spTree>
    <p:extLst>
      <p:ext uri="{BB962C8B-B14F-4D97-AF65-F5344CB8AC3E}">
        <p14:creationId xmlns:p14="http://schemas.microsoft.com/office/powerpoint/2010/main" val="6045511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28</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 y="-52551"/>
            <a:ext cx="9144003" cy="4162095"/>
          </a:xfrm>
          <a:solidFill>
            <a:schemeClr val="bg1"/>
          </a:solidFill>
        </p:spPr>
        <p:txBody>
          <a:bodyPr>
            <a:noAutofit/>
          </a:bodyPr>
          <a:lstStyle/>
          <a:p>
            <a:pPr>
              <a:lnSpc>
                <a:spcPct val="150000"/>
              </a:lnSpc>
            </a:pPr>
            <a:r>
              <a:rPr lang="en-US" sz="2800" b="1" dirty="0">
                <a:latin typeface="Calibri" panose="020F0502020204030204" pitchFamily="34" charset="0"/>
                <a:cs typeface="Calibri" panose="020F0502020204030204" pitchFamily="34" charset="0"/>
              </a:rPr>
              <a:t>Minor Change to Show Skills – Send the code and screenshot of results through an email: </a:t>
            </a:r>
            <a:r>
              <a:rPr lang="en-US" sz="2800" b="1" dirty="0">
                <a:latin typeface="Calibri" panose="020F0502020204030204" pitchFamily="34" charset="0"/>
                <a:cs typeface="Calibri" panose="020F0502020204030204" pitchFamily="34" charset="0"/>
                <a:hlinkClick r:id="rId2"/>
              </a:rPr>
              <a:t>Farshid.Keivanian@acu.edu.au</a:t>
            </a:r>
            <a:r>
              <a:rPr lang="en-US" sz="2800" b="1" dirty="0">
                <a:latin typeface="Calibri" panose="020F0502020204030204" pitchFamily="34" charset="0"/>
                <a:cs typeface="Calibri" panose="020F0502020204030204" pitchFamily="34" charset="0"/>
              </a:rPr>
              <a:t> </a:t>
            </a:r>
          </a:p>
          <a:p>
            <a:pPr>
              <a:lnSpc>
                <a:spcPct val="150000"/>
              </a:lnSpc>
            </a:pPr>
            <a:r>
              <a:rPr lang="en-US" sz="2800" dirty="0">
                <a:latin typeface="Calibri" panose="020F0502020204030204" pitchFamily="34" charset="0"/>
                <a:cs typeface="Calibri" panose="020F0502020204030204" pitchFamily="34" charset="0"/>
              </a:rPr>
              <a:t>A simple enhancement students can make to show their skills is to convert both arrays to lowercase before comparing, ensuring that case sensitivity is not an issue:</a:t>
            </a:r>
          </a:p>
        </p:txBody>
      </p:sp>
      <p:sp>
        <p:nvSpPr>
          <p:cNvPr id="3" name="TextBox 2">
            <a:extLst>
              <a:ext uri="{FF2B5EF4-FFF2-40B4-BE49-F238E27FC236}">
                <a16:creationId xmlns:a16="http://schemas.microsoft.com/office/drawing/2014/main" id="{0B6C23C3-0176-F232-AEBC-9EC36BF8E199}"/>
              </a:ext>
            </a:extLst>
          </p:cNvPr>
          <p:cNvSpPr txBox="1"/>
          <p:nvPr/>
        </p:nvSpPr>
        <p:spPr>
          <a:xfrm>
            <a:off x="147484" y="4319490"/>
            <a:ext cx="8996516" cy="2092881"/>
          </a:xfrm>
          <a:prstGeom prst="rect">
            <a:avLst/>
          </a:prstGeom>
          <a:solidFill>
            <a:schemeClr val="bg1"/>
          </a:solidFill>
          <a:ln w="28575">
            <a:solidFill>
              <a:schemeClr val="accent1"/>
            </a:solidFill>
          </a:ln>
        </p:spPr>
        <p:txBody>
          <a:bodyPr wrap="square">
            <a:spAutoFit/>
          </a:bodyPr>
          <a:lstStyle/>
          <a:p>
            <a:r>
              <a:rPr lang="en-US" sz="2600" dirty="0">
                <a:latin typeface="Calibri" panose="020F0502020204030204" pitchFamily="34" charset="0"/>
                <a:cs typeface="Calibri" panose="020F0502020204030204" pitchFamily="34" charset="0"/>
              </a:rPr>
              <a:t>list1.add(</a:t>
            </a:r>
            <a:r>
              <a:rPr lang="en-US" sz="2600" dirty="0" err="1">
                <a:latin typeface="Calibri" panose="020F0502020204030204" pitchFamily="34" charset="0"/>
                <a:cs typeface="Calibri" panose="020F0502020204030204" pitchFamily="34" charset="0"/>
              </a:rPr>
              <a:t>Character.toLowerCase</a:t>
            </a:r>
            <a:r>
              <a:rPr lang="en-US" sz="2600" dirty="0">
                <a:latin typeface="Calibri" panose="020F0502020204030204" pitchFamily="34" charset="0"/>
                <a:cs typeface="Calibri" panose="020F0502020204030204" pitchFamily="34" charset="0"/>
              </a:rPr>
              <a:t>(</a:t>
            </a:r>
            <a:r>
              <a:rPr lang="en-US" sz="2600" dirty="0" err="1">
                <a:latin typeface="Calibri" panose="020F0502020204030204" pitchFamily="34" charset="0"/>
                <a:cs typeface="Calibri" panose="020F0502020204030204" pitchFamily="34" charset="0"/>
              </a:rPr>
              <a:t>str.charAt</a:t>
            </a:r>
            <a:r>
              <a:rPr lang="en-US" sz="2600" dirty="0">
                <a:latin typeface="Calibri" panose="020F0502020204030204" pitchFamily="34" charset="0"/>
                <a:cs typeface="Calibri" panose="020F0502020204030204" pitchFamily="34" charset="0"/>
              </a:rPr>
              <a:t>(0))); // Convert to lowercase before adding</a:t>
            </a:r>
          </a:p>
          <a:p>
            <a:endParaRPr lang="en-US" sz="2600" dirty="0">
              <a:latin typeface="Calibri" panose="020F0502020204030204" pitchFamily="34" charset="0"/>
              <a:cs typeface="Calibri" panose="020F0502020204030204" pitchFamily="34" charset="0"/>
            </a:endParaRPr>
          </a:p>
          <a:p>
            <a:r>
              <a:rPr lang="en-US" sz="2600" dirty="0">
                <a:latin typeface="Calibri" panose="020F0502020204030204" pitchFamily="34" charset="0"/>
                <a:cs typeface="Calibri" panose="020F0502020204030204" pitchFamily="34" charset="0"/>
              </a:rPr>
              <a:t>list2.add(</a:t>
            </a:r>
            <a:r>
              <a:rPr lang="en-US" sz="2600" dirty="0" err="1">
                <a:latin typeface="Calibri" panose="020F0502020204030204" pitchFamily="34" charset="0"/>
                <a:cs typeface="Calibri" panose="020F0502020204030204" pitchFamily="34" charset="0"/>
              </a:rPr>
              <a:t>Character.toLowerCase</a:t>
            </a:r>
            <a:r>
              <a:rPr lang="en-US" sz="2600" dirty="0">
                <a:latin typeface="Calibri" panose="020F0502020204030204" pitchFamily="34" charset="0"/>
                <a:cs typeface="Calibri" panose="020F0502020204030204" pitchFamily="34" charset="0"/>
              </a:rPr>
              <a:t>(</a:t>
            </a:r>
            <a:r>
              <a:rPr lang="en-US" sz="2600" dirty="0" err="1">
                <a:latin typeface="Calibri" panose="020F0502020204030204" pitchFamily="34" charset="0"/>
                <a:cs typeface="Calibri" panose="020F0502020204030204" pitchFamily="34" charset="0"/>
              </a:rPr>
              <a:t>str.charAt</a:t>
            </a:r>
            <a:r>
              <a:rPr lang="en-US" sz="2600" dirty="0">
                <a:latin typeface="Calibri" panose="020F0502020204030204" pitchFamily="34" charset="0"/>
                <a:cs typeface="Calibri" panose="020F0502020204030204" pitchFamily="34" charset="0"/>
              </a:rPr>
              <a:t>(0))); // Convert to lowercase before adding</a:t>
            </a:r>
          </a:p>
        </p:txBody>
      </p:sp>
    </p:spTree>
    <p:extLst>
      <p:ext uri="{BB962C8B-B14F-4D97-AF65-F5344CB8AC3E}">
        <p14:creationId xmlns:p14="http://schemas.microsoft.com/office/powerpoint/2010/main" val="2707602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sz="4000" b="1" dirty="0">
                <a:latin typeface="Calibri" panose="020F0502020204030204" pitchFamily="34" charset="0"/>
                <a:cs typeface="Calibri" panose="020F0502020204030204" pitchFamily="34" charset="0"/>
              </a:rPr>
              <a:t>Task completion (3%)</a:t>
            </a:r>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931150"/>
          </a:xfrm>
          <a:solidFill>
            <a:schemeClr val="bg1"/>
          </a:solidFill>
        </p:spPr>
        <p:txBody>
          <a:bodyPr>
            <a:noAutofit/>
          </a:bodyPr>
          <a:lstStyle/>
          <a:p>
            <a:pPr algn="l"/>
            <a:r>
              <a:rPr lang="en-AU" sz="2500" b="1" i="0" u="none" strike="noStrike" baseline="0" dirty="0">
                <a:latin typeface="Calibri" panose="020F0502020204030204" pitchFamily="34" charset="0"/>
                <a:cs typeface="Calibri" panose="020F0502020204030204" pitchFamily="34" charset="0"/>
              </a:rPr>
              <a:t>Task completion (3%)</a:t>
            </a:r>
          </a:p>
          <a:p>
            <a:pPr algn="l"/>
            <a:r>
              <a:rPr lang="en-US" sz="2500" b="1" i="0" u="none" strike="noStrike" baseline="0" dirty="0">
                <a:latin typeface="Calibri" panose="020F0502020204030204" pitchFamily="34" charset="0"/>
                <a:cs typeface="Calibri" panose="020F0502020204030204" pitchFamily="34" charset="0"/>
              </a:rPr>
              <a:t>8.1 (1%) </a:t>
            </a:r>
            <a:r>
              <a:rPr lang="en-US" sz="2500" b="0" i="0" u="none" strike="noStrike" baseline="0" dirty="0">
                <a:latin typeface="Calibri" panose="020F0502020204030204" pitchFamily="34" charset="0"/>
                <a:cs typeface="Calibri" panose="020F0502020204030204" pitchFamily="34" charset="0"/>
              </a:rPr>
              <a:t>(Article Statistics) Write a program that will count the number of characters, words, and lines in a text file, e.g., a news article etc. Words are separated by whitespace characters. The file name should be passed as </a:t>
            </a:r>
            <a:r>
              <a:rPr lang="en-US" sz="2500" b="1" i="0" u="none" strike="noStrike" baseline="0" dirty="0">
                <a:latin typeface="Calibri" panose="020F0502020204030204" pitchFamily="34" charset="0"/>
                <a:cs typeface="Calibri" panose="020F0502020204030204" pitchFamily="34" charset="0"/>
              </a:rPr>
              <a:t>a command-line argument</a:t>
            </a:r>
            <a:r>
              <a:rPr lang="en-US" sz="2500" b="0" i="0" u="none" strike="noStrike" baseline="0" dirty="0">
                <a:latin typeface="Calibri" panose="020F0502020204030204" pitchFamily="34" charset="0"/>
                <a:cs typeface="Calibri" panose="020F0502020204030204" pitchFamily="34" charset="0"/>
              </a:rPr>
              <a:t>, as shown in the figure below. Feel free to make your own sensible text file for testing and choose your file name. Show lab tutor the working of your program.</a:t>
            </a:r>
          </a:p>
          <a:p>
            <a:pPr algn="l"/>
            <a:r>
              <a:rPr lang="en-US" sz="2500" b="1" i="0" u="none" strike="noStrike" baseline="0" dirty="0">
                <a:latin typeface="Calibri" panose="020F0502020204030204" pitchFamily="34" charset="0"/>
                <a:cs typeface="Calibri" panose="020F0502020204030204" pitchFamily="34" charset="0"/>
              </a:rPr>
              <a:t>Hint: </a:t>
            </a:r>
            <a:r>
              <a:rPr lang="en-US" sz="2500" b="0" i="0" u="none" strike="noStrike" baseline="0" dirty="0">
                <a:latin typeface="Calibri" panose="020F0502020204030204" pitchFamily="34" charset="0"/>
                <a:cs typeface="Calibri" panose="020F0502020204030204" pitchFamily="34" charset="0"/>
              </a:rPr>
              <a:t>make sure you fully understand and can run all code examples in the ‘Lecture 5 Slides - Text I/O’. Using a scanner linked with the text file, you can read in the file line by line until no line is left (so total line count can be found) and for each line as a string you can count and add up the split characters and words with String operations or methods of String class in Java API.</a:t>
            </a:r>
            <a:endParaRPr lang="en-US" sz="25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47410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sz="4000" b="1" dirty="0">
                <a:latin typeface="Calibri" panose="020F0502020204030204" pitchFamily="34" charset="0"/>
                <a:cs typeface="Calibri" panose="020F0502020204030204" pitchFamily="34" charset="0"/>
              </a:rPr>
              <a:t>Task completion (3%)</a:t>
            </a:r>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4114800" cy="5931150"/>
          </a:xfrm>
          <a:solidFill>
            <a:schemeClr val="bg1"/>
          </a:solidFill>
        </p:spPr>
        <p:txBody>
          <a:bodyPr>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Create a New Java Project</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Open Eclipse.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Go to File -&gt; New -&gt; Java Project.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Name your project something like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ArticleStatistics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click Finish.</a:t>
            </a:r>
          </a:p>
        </p:txBody>
      </p:sp>
      <p:pic>
        <p:nvPicPr>
          <p:cNvPr id="4" name="Picture 3">
            <a:extLst>
              <a:ext uri="{FF2B5EF4-FFF2-40B4-BE49-F238E27FC236}">
                <a16:creationId xmlns:a16="http://schemas.microsoft.com/office/drawing/2014/main" id="{F029EE92-D1B2-B0B4-4F10-0790B9A9F52C}"/>
              </a:ext>
            </a:extLst>
          </p:cNvPr>
          <p:cNvPicPr>
            <a:picLocks noChangeAspect="1"/>
          </p:cNvPicPr>
          <p:nvPr/>
        </p:nvPicPr>
        <p:blipFill>
          <a:blip r:embed="rId2"/>
          <a:srcRect l="22414" t="4381" r="22988" b="6936"/>
          <a:stretch/>
        </p:blipFill>
        <p:spPr>
          <a:xfrm>
            <a:off x="4114800" y="926850"/>
            <a:ext cx="4992414" cy="4561489"/>
          </a:xfrm>
          <a:prstGeom prst="rect">
            <a:avLst/>
          </a:prstGeom>
        </p:spPr>
      </p:pic>
    </p:spTree>
    <p:extLst>
      <p:ext uri="{BB962C8B-B14F-4D97-AF65-F5344CB8AC3E}">
        <p14:creationId xmlns:p14="http://schemas.microsoft.com/office/powerpoint/2010/main" val="3081879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5</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 y="0"/>
            <a:ext cx="9144003" cy="2615136"/>
          </a:xfrm>
          <a:solidFill>
            <a:schemeClr val="bg1"/>
          </a:solidFill>
        </p:spPr>
        <p:txBody>
          <a:bodyPr>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Create a New Java Class</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Right-click on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src</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folder in your project.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Select New -&gt; Class.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Name your class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ArticleStatistics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Check the box for public static void main(String[]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click Finish.</a:t>
            </a:r>
          </a:p>
        </p:txBody>
      </p:sp>
      <p:pic>
        <p:nvPicPr>
          <p:cNvPr id="5" name="Picture 4">
            <a:extLst>
              <a:ext uri="{FF2B5EF4-FFF2-40B4-BE49-F238E27FC236}">
                <a16:creationId xmlns:a16="http://schemas.microsoft.com/office/drawing/2014/main" id="{01AA9B24-6B43-B0A2-7E49-DEC53FCD70C0}"/>
              </a:ext>
            </a:extLst>
          </p:cNvPr>
          <p:cNvPicPr>
            <a:picLocks noChangeAspect="1"/>
          </p:cNvPicPr>
          <p:nvPr/>
        </p:nvPicPr>
        <p:blipFill>
          <a:blip r:embed="rId2"/>
          <a:srcRect r="58966" b="7139"/>
          <a:stretch/>
        </p:blipFill>
        <p:spPr>
          <a:xfrm>
            <a:off x="5488132" y="2144110"/>
            <a:ext cx="3703168" cy="4713890"/>
          </a:xfrm>
          <a:prstGeom prst="rect">
            <a:avLst/>
          </a:prstGeom>
        </p:spPr>
      </p:pic>
      <p:pic>
        <p:nvPicPr>
          <p:cNvPr id="7" name="Picture 6">
            <a:extLst>
              <a:ext uri="{FF2B5EF4-FFF2-40B4-BE49-F238E27FC236}">
                <a16:creationId xmlns:a16="http://schemas.microsoft.com/office/drawing/2014/main" id="{EA51D41D-EE32-4E44-F991-190FAB861AF2}"/>
              </a:ext>
            </a:extLst>
          </p:cNvPr>
          <p:cNvPicPr>
            <a:picLocks noChangeAspect="1"/>
          </p:cNvPicPr>
          <p:nvPr/>
        </p:nvPicPr>
        <p:blipFill>
          <a:blip r:embed="rId3"/>
          <a:srcRect l="30230" r="29655" b="28187"/>
          <a:stretch/>
        </p:blipFill>
        <p:spPr>
          <a:xfrm>
            <a:off x="36785" y="2619207"/>
            <a:ext cx="4209394" cy="4238793"/>
          </a:xfrm>
          <a:prstGeom prst="rect">
            <a:avLst/>
          </a:prstGeom>
        </p:spPr>
      </p:pic>
    </p:spTree>
    <p:extLst>
      <p:ext uri="{BB962C8B-B14F-4D97-AF65-F5344CB8AC3E}">
        <p14:creationId xmlns:p14="http://schemas.microsoft.com/office/powerpoint/2010/main" val="11988378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6</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 y="0"/>
            <a:ext cx="9144003" cy="1040524"/>
          </a:xfrm>
          <a:solidFill>
            <a:schemeClr val="bg1"/>
          </a:solidFill>
        </p:spPr>
        <p:txBody>
          <a:bodyPr>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z="2800" b="1" dirty="0">
                <a:latin typeface="Calibri" panose="020F0502020204030204" pitchFamily="34" charset="0"/>
                <a:cs typeface="Calibri" panose="020F0502020204030204" pitchFamily="34" charset="0"/>
              </a:rPr>
              <a:t>3. Write the Program</a:t>
            </a:r>
            <a:r>
              <a:rPr lang="en-US" sz="2800" dirty="0">
                <a:latin typeface="Calibri" panose="020F0502020204030204" pitchFamily="34" charset="0"/>
                <a:cs typeface="Calibri" panose="020F0502020204030204" pitchFamily="34" charset="0"/>
              </a:rPr>
              <a:t> Now, write the following Java code to achieve the task:</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2860E203-D0D2-CCBF-5013-A8B275984756}"/>
              </a:ext>
            </a:extLst>
          </p:cNvPr>
          <p:cNvSpPr txBox="1"/>
          <p:nvPr/>
        </p:nvSpPr>
        <p:spPr>
          <a:xfrm>
            <a:off x="-4" y="1130652"/>
            <a:ext cx="9144003" cy="461665"/>
          </a:xfrm>
          <a:prstGeom prst="rect">
            <a:avLst/>
          </a:prstGeom>
          <a:noFill/>
        </p:spPr>
        <p:txBody>
          <a:bodyPr wrap="square">
            <a:spAutoFit/>
          </a:bodyPr>
          <a:lstStyle/>
          <a:p>
            <a:r>
              <a:rPr lang="en-AU" sz="2400" dirty="0">
                <a:latin typeface="Calibri" panose="020F0502020204030204" pitchFamily="34" charset="0"/>
                <a:cs typeface="Calibri" panose="020F0502020204030204" pitchFamily="34" charset="0"/>
              </a:rPr>
              <a:t>C:\Users\...\eclipse-workspace\ArticleStatistics\src\articleStatistics</a:t>
            </a:r>
          </a:p>
        </p:txBody>
      </p:sp>
      <p:pic>
        <p:nvPicPr>
          <p:cNvPr id="6" name="Picture 5">
            <a:extLst>
              <a:ext uri="{FF2B5EF4-FFF2-40B4-BE49-F238E27FC236}">
                <a16:creationId xmlns:a16="http://schemas.microsoft.com/office/drawing/2014/main" id="{3C3D211E-3EBD-E77A-8513-2B203E21977A}"/>
              </a:ext>
            </a:extLst>
          </p:cNvPr>
          <p:cNvPicPr>
            <a:picLocks noChangeAspect="1"/>
          </p:cNvPicPr>
          <p:nvPr/>
        </p:nvPicPr>
        <p:blipFill>
          <a:blip r:embed="rId2"/>
          <a:srcRect b="30434"/>
          <a:stretch/>
        </p:blipFill>
        <p:spPr>
          <a:xfrm>
            <a:off x="-4" y="1813691"/>
            <a:ext cx="9144000" cy="3578116"/>
          </a:xfrm>
          <a:prstGeom prst="rect">
            <a:avLst/>
          </a:prstGeom>
        </p:spPr>
      </p:pic>
    </p:spTree>
    <p:extLst>
      <p:ext uri="{BB962C8B-B14F-4D97-AF65-F5344CB8AC3E}">
        <p14:creationId xmlns:p14="http://schemas.microsoft.com/office/powerpoint/2010/main" val="4099456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7</a:t>
            </a:fld>
            <a:endParaRPr lang="en-US" altLang="en-US" sz="1400"/>
          </a:p>
        </p:txBody>
      </p:sp>
      <p:sp>
        <p:nvSpPr>
          <p:cNvPr id="3" name="TextBox 2">
            <a:extLst>
              <a:ext uri="{FF2B5EF4-FFF2-40B4-BE49-F238E27FC236}">
                <a16:creationId xmlns:a16="http://schemas.microsoft.com/office/drawing/2014/main" id="{2860E203-D0D2-CCBF-5013-A8B275984756}"/>
              </a:ext>
            </a:extLst>
          </p:cNvPr>
          <p:cNvSpPr txBox="1"/>
          <p:nvPr/>
        </p:nvSpPr>
        <p:spPr>
          <a:xfrm>
            <a:off x="0" y="0"/>
            <a:ext cx="9144003" cy="2610843"/>
          </a:xfrm>
          <a:prstGeom prst="rect">
            <a:avLst/>
          </a:prstGeom>
          <a:solidFill>
            <a:schemeClr val="bg1"/>
          </a:solid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Create a Text File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Create a text file (article.txt) in your project folder. You can add some lines of text for testing.</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Example content</a:t>
            </a:r>
          </a:p>
        </p:txBody>
      </p:sp>
      <p:pic>
        <p:nvPicPr>
          <p:cNvPr id="5" name="Picture 4">
            <a:extLst>
              <a:ext uri="{FF2B5EF4-FFF2-40B4-BE49-F238E27FC236}">
                <a16:creationId xmlns:a16="http://schemas.microsoft.com/office/drawing/2014/main" id="{86102A45-2F8F-3FEC-8666-B4464B1A12C6}"/>
              </a:ext>
            </a:extLst>
          </p:cNvPr>
          <p:cNvPicPr>
            <a:picLocks noChangeAspect="1"/>
          </p:cNvPicPr>
          <p:nvPr/>
        </p:nvPicPr>
        <p:blipFill>
          <a:blip r:embed="rId2"/>
          <a:srcRect r="56207" b="42603"/>
          <a:stretch/>
        </p:blipFill>
        <p:spPr>
          <a:xfrm>
            <a:off x="3972910" y="2818999"/>
            <a:ext cx="5171089" cy="3812354"/>
          </a:xfrm>
          <a:prstGeom prst="rect">
            <a:avLst/>
          </a:prstGeom>
        </p:spPr>
      </p:pic>
      <p:pic>
        <p:nvPicPr>
          <p:cNvPr id="8" name="Picture 7">
            <a:extLst>
              <a:ext uri="{FF2B5EF4-FFF2-40B4-BE49-F238E27FC236}">
                <a16:creationId xmlns:a16="http://schemas.microsoft.com/office/drawing/2014/main" id="{1AF63B5F-6D85-B433-2650-E8793C8B26EE}"/>
              </a:ext>
            </a:extLst>
          </p:cNvPr>
          <p:cNvPicPr>
            <a:picLocks noChangeAspect="1"/>
          </p:cNvPicPr>
          <p:nvPr/>
        </p:nvPicPr>
        <p:blipFill>
          <a:blip r:embed="rId3"/>
          <a:srcRect l="-1150" t="11123" r="52988" b="76004"/>
          <a:stretch/>
        </p:blipFill>
        <p:spPr>
          <a:xfrm>
            <a:off x="-84081" y="2818999"/>
            <a:ext cx="4056991" cy="610001"/>
          </a:xfrm>
          <a:prstGeom prst="rect">
            <a:avLst/>
          </a:prstGeom>
        </p:spPr>
      </p:pic>
    </p:spTree>
    <p:extLst>
      <p:ext uri="{BB962C8B-B14F-4D97-AF65-F5344CB8AC3E}">
        <p14:creationId xmlns:p14="http://schemas.microsoft.com/office/powerpoint/2010/main" val="2174113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8</a:t>
            </a:fld>
            <a:endParaRPr lang="en-US" altLang="en-US" sz="1400"/>
          </a:p>
        </p:txBody>
      </p:sp>
      <p:sp>
        <p:nvSpPr>
          <p:cNvPr id="3" name="TextBox 2">
            <a:extLst>
              <a:ext uri="{FF2B5EF4-FFF2-40B4-BE49-F238E27FC236}">
                <a16:creationId xmlns:a16="http://schemas.microsoft.com/office/drawing/2014/main" id="{2860E203-D0D2-CCBF-5013-A8B275984756}"/>
              </a:ext>
            </a:extLst>
          </p:cNvPr>
          <p:cNvSpPr txBox="1"/>
          <p:nvPr/>
        </p:nvSpPr>
        <p:spPr>
          <a:xfrm>
            <a:off x="-4" y="0"/>
            <a:ext cx="9144003" cy="2610843"/>
          </a:xfrm>
          <a:prstGeom prst="rect">
            <a:avLst/>
          </a:prstGeom>
          <a:solidFill>
            <a:schemeClr val="bg1"/>
          </a:solid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Create a Text File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Create a text file (article.txt) in your project folder. You can add some lines of text for testing.</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Example content</a:t>
            </a:r>
          </a:p>
        </p:txBody>
      </p:sp>
      <p:pic>
        <p:nvPicPr>
          <p:cNvPr id="4" name="Picture 3">
            <a:extLst>
              <a:ext uri="{FF2B5EF4-FFF2-40B4-BE49-F238E27FC236}">
                <a16:creationId xmlns:a16="http://schemas.microsoft.com/office/drawing/2014/main" id="{B66871FB-BC79-219A-9D41-EC0D8CD0BE53}"/>
              </a:ext>
            </a:extLst>
          </p:cNvPr>
          <p:cNvPicPr>
            <a:picLocks noChangeAspect="1"/>
          </p:cNvPicPr>
          <p:nvPr/>
        </p:nvPicPr>
        <p:blipFill>
          <a:blip r:embed="rId2"/>
          <a:srcRect l="30000" t="7652" r="30000" b="34519"/>
          <a:stretch/>
        </p:blipFill>
        <p:spPr>
          <a:xfrm>
            <a:off x="4385339" y="2610843"/>
            <a:ext cx="4685088" cy="3810000"/>
          </a:xfrm>
          <a:prstGeom prst="rect">
            <a:avLst/>
          </a:prstGeom>
        </p:spPr>
      </p:pic>
      <p:pic>
        <p:nvPicPr>
          <p:cNvPr id="7" name="Picture 6">
            <a:extLst>
              <a:ext uri="{FF2B5EF4-FFF2-40B4-BE49-F238E27FC236}">
                <a16:creationId xmlns:a16="http://schemas.microsoft.com/office/drawing/2014/main" id="{998B4ACA-446A-47C2-F799-AF5C9521C5DB}"/>
              </a:ext>
            </a:extLst>
          </p:cNvPr>
          <p:cNvPicPr>
            <a:picLocks noChangeAspect="1"/>
          </p:cNvPicPr>
          <p:nvPr/>
        </p:nvPicPr>
        <p:blipFill>
          <a:blip r:embed="rId3"/>
          <a:srcRect l="-1" r="54483" b="45964"/>
          <a:stretch/>
        </p:blipFill>
        <p:spPr>
          <a:xfrm>
            <a:off x="73573" y="2610843"/>
            <a:ext cx="4162097" cy="2779329"/>
          </a:xfrm>
          <a:prstGeom prst="rect">
            <a:avLst/>
          </a:prstGeom>
        </p:spPr>
      </p:pic>
    </p:spTree>
    <p:extLst>
      <p:ext uri="{BB962C8B-B14F-4D97-AF65-F5344CB8AC3E}">
        <p14:creationId xmlns:p14="http://schemas.microsoft.com/office/powerpoint/2010/main" val="14442245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9</a:t>
            </a:fld>
            <a:endParaRPr lang="en-US" altLang="en-US" sz="140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 y="-52550"/>
            <a:ext cx="9144003" cy="3048000"/>
          </a:xfrm>
          <a:solidFill>
            <a:schemeClr val="bg1"/>
          </a:solidFill>
        </p:spPr>
        <p:txBody>
          <a:bodyPr>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Run the Program with Command-Line Arguments</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Right-click on your class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ArticleStatistics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Eclipse.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Go to Run As -&gt; Run Configurations.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the Run Configurations window, select the Arguments tab.</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the Program Arguments field, enter the name of the file you want to process, for example: article.txt</a:t>
            </a:r>
          </a:p>
        </p:txBody>
      </p:sp>
      <p:pic>
        <p:nvPicPr>
          <p:cNvPr id="6" name="Picture 5">
            <a:extLst>
              <a:ext uri="{FF2B5EF4-FFF2-40B4-BE49-F238E27FC236}">
                <a16:creationId xmlns:a16="http://schemas.microsoft.com/office/drawing/2014/main" id="{D10762CD-EB4E-3779-9B84-7CEF30734985}"/>
              </a:ext>
            </a:extLst>
          </p:cNvPr>
          <p:cNvPicPr>
            <a:picLocks noChangeAspect="1"/>
          </p:cNvPicPr>
          <p:nvPr/>
        </p:nvPicPr>
        <p:blipFill>
          <a:blip r:embed="rId2"/>
          <a:srcRect r="46207" b="23078"/>
          <a:stretch/>
        </p:blipFill>
        <p:spPr>
          <a:xfrm>
            <a:off x="4225159" y="2901512"/>
            <a:ext cx="4918841" cy="3956488"/>
          </a:xfrm>
          <a:prstGeom prst="rect">
            <a:avLst/>
          </a:prstGeom>
        </p:spPr>
      </p:pic>
    </p:spTree>
    <p:extLst>
      <p:ext uri="{BB962C8B-B14F-4D97-AF65-F5344CB8AC3E}">
        <p14:creationId xmlns:p14="http://schemas.microsoft.com/office/powerpoint/2010/main" val="32795588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ACU Presentation">
  <a:themeElements>
    <a:clrScheme name="ACUColourScheme">
      <a:dk1>
        <a:srgbClr val="3C1053"/>
      </a:dk1>
      <a:lt1>
        <a:srgbClr val="FFFFFF"/>
      </a:lt1>
      <a:dk2>
        <a:srgbClr val="3C1053"/>
      </a:dk2>
      <a:lt2>
        <a:srgbClr val="E8E3DB"/>
      </a:lt2>
      <a:accent1>
        <a:srgbClr val="F2120C"/>
      </a:accent1>
      <a:accent2>
        <a:srgbClr val="3D3935"/>
      </a:accent2>
      <a:accent3>
        <a:srgbClr val="8C857B"/>
      </a:accent3>
      <a:accent4>
        <a:srgbClr val="3C1053"/>
      </a:accent4>
      <a:accent5>
        <a:srgbClr val="E8E3DB"/>
      </a:accent5>
      <a:accent6>
        <a:srgbClr val="70AD47"/>
      </a:accent6>
      <a:hlink>
        <a:srgbClr val="0563C1"/>
      </a:hlink>
      <a:folHlink>
        <a:srgbClr val="954F72"/>
      </a:folHlink>
    </a:clrScheme>
    <a:fontScheme name="Custom 21">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dirty="0" err="1" smtClean="0">
            <a:solidFill>
              <a:srgbClr val="3D3935"/>
            </a:solidFill>
          </a:defRPr>
        </a:defPPr>
      </a:lstStyle>
    </a:txDef>
  </a:objectDefaults>
  <a:extraClrSchemeLst/>
  <a:extLst>
    <a:ext uri="{05A4C25C-085E-4340-85A3-A5531E510DB2}">
      <thm15:themeFamily xmlns:thm15="http://schemas.microsoft.com/office/thememl/2012/main" name="PPT_Template_4_3_V2.potx" id="{F3B38964-EE74-4E1D-A3FE-21D8EB788CBF}" vid="{2C9D612A-0DB5-43BD-9B9F-0A9FAAF24D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Category xmlns="dacb8815-fc1e-42c3-abc2-788c5fc4ff9d">Logos and templates</Category>
    <Sub_x002d_category xmlns="dacb8815-fc1e-42c3-abc2-788c5fc4ff9d">2017</Sub_x002d_category>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5DEF6BD4BDD0B4D90C52999A51E08F1" ma:contentTypeVersion="0" ma:contentTypeDescription="Create a new document." ma:contentTypeScope="" ma:versionID="c1892927898350893ffcead8fbd6d37e">
  <xsd:schema xmlns:xsd="http://www.w3.org/2001/XMLSchema" xmlns:xs="http://www.w3.org/2001/XMLSchema" xmlns:p="http://schemas.microsoft.com/office/2006/metadata/properties" xmlns:ns2="dacb8815-fc1e-42c3-abc2-788c5fc4ff9d" targetNamespace="http://schemas.microsoft.com/office/2006/metadata/properties" ma:root="true" ma:fieldsID="0c0b49e5e91276836d7310696bcb027a" ns2:_="">
    <xsd:import namespace="dacb8815-fc1e-42c3-abc2-788c5fc4ff9d"/>
    <xsd:element name="properties">
      <xsd:complexType>
        <xsd:sequence>
          <xsd:element name="documentManagement">
            <xsd:complexType>
              <xsd:all>
                <xsd:element ref="ns2:Category"/>
                <xsd:element ref="ns2:Sub_x002d_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acb8815-fc1e-42c3-abc2-788c5fc4ff9d" elementFormDefault="qualified">
    <xsd:import namespace="http://schemas.microsoft.com/office/2006/documentManagement/types"/>
    <xsd:import namespace="http://schemas.microsoft.com/office/infopath/2007/PartnerControls"/>
    <xsd:element name="Category" ma:index="8" ma:displayName="Category" ma:default="Logos and templates" ma:format="Dropdown" ma:internalName="Category">
      <xsd:simpleType>
        <xsd:restriction base="dms:Choice">
          <xsd:enumeration value="Staff Leadership"/>
          <xsd:enumeration value="Logos and templates"/>
          <xsd:enumeration value="Prizes and Awards"/>
          <xsd:enumeration value="Peter Faber"/>
          <xsd:enumeration value="Accreditation"/>
          <xsd:enumeration value="Database of Community Engagement"/>
          <xsd:enumeration value="National School Meeting"/>
          <xsd:enumeration value="Marketing and Events"/>
          <xsd:enumeration value="Academic Performance Review &amp; Planning"/>
        </xsd:restriction>
      </xsd:simpleType>
    </xsd:element>
    <xsd:element name="Sub_x002d_category" ma:index="9" nillable="true" ma:displayName="Year" ma:default="2016" ma:format="Dropdown" ma:internalName="Sub_x002d_category">
      <xsd:simpleType>
        <xsd:restriction base="dms:Choice">
          <xsd:enumeration value="2015"/>
          <xsd:enumeration value="2016"/>
          <xsd:enumeration value="2017"/>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5866CA7-3031-48D4-BC56-8127880CD39C}">
  <ds:schemaRefs>
    <ds:schemaRef ds:uri="http://schemas.microsoft.com/sharepoint/v3/contenttype/forms"/>
  </ds:schemaRefs>
</ds:datastoreItem>
</file>

<file path=customXml/itemProps2.xml><?xml version="1.0" encoding="utf-8"?>
<ds:datastoreItem xmlns:ds="http://schemas.openxmlformats.org/officeDocument/2006/customXml" ds:itemID="{719D6D79-91EF-4340-8C3D-E484566A2E2F}">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dacb8815-fc1e-42c3-abc2-788c5fc4ff9d"/>
    <ds:schemaRef ds:uri="http://purl.org/dc/elements/1.1/"/>
    <ds:schemaRef ds:uri="http://www.w3.org/XML/1998/namespace"/>
    <ds:schemaRef ds:uri="http://purl.org/dc/dcmitype/"/>
  </ds:schemaRefs>
</ds:datastoreItem>
</file>

<file path=customXml/itemProps3.xml><?xml version="1.0" encoding="utf-8"?>
<ds:datastoreItem xmlns:ds="http://schemas.openxmlformats.org/officeDocument/2006/customXml" ds:itemID="{C0E1AAF5-FCF3-448E-ABDE-60F9267B98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acb8815-fc1e-42c3-abc2-788c5fc4ff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PPT_Template_4_3_V2.potx</Template>
  <TotalTime>3377</TotalTime>
  <Words>1692</Words>
  <Application>Microsoft Office PowerPoint</Application>
  <PresentationFormat>On-screen Show (4:3)</PresentationFormat>
  <Paragraphs>132</Paragraphs>
  <Slides>28</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28</vt:i4>
      </vt:variant>
    </vt:vector>
  </HeadingPairs>
  <TitlesOfParts>
    <vt:vector size="32" baseType="lpstr">
      <vt:lpstr>Arial</vt:lpstr>
      <vt:lpstr>Calibri</vt:lpstr>
      <vt:lpstr>ACU Presentation</vt:lpstr>
      <vt:lpstr>think-cell Slide</vt:lpstr>
      <vt:lpstr>PowerPoint Presentation</vt:lpstr>
      <vt:lpstr>PowerPoint Presentation</vt:lpstr>
      <vt:lpstr>Task completion (3%)</vt:lpstr>
      <vt:lpstr>Task completion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ACU Presentation</dc:title>
  <dc:creator>Husnen Rupani;Simone.Byrnes@acu.edu.au</dc:creator>
  <cp:lastModifiedBy>Farshid Keivanian</cp:lastModifiedBy>
  <cp:revision>743</cp:revision>
  <cp:lastPrinted>2017-08-03T04:07:41Z</cp:lastPrinted>
  <dcterms:created xsi:type="dcterms:W3CDTF">2017-05-11T09:33:32Z</dcterms:created>
  <dcterms:modified xsi:type="dcterms:W3CDTF">2024-09-19T22:01:19Z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0x01010075DEF6BD4BDD0B4D90C52999A51E08F1</vt:lpwstr>
  </property>
</Properties>
</file>

<file path=docProps/thumbnail.jpeg>
</file>